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Poppins Medium"/>
      <p:regular r:id="rId32"/>
      <p:bold r:id="rId33"/>
      <p:italic r:id="rId34"/>
      <p:boldItalic r:id="rId35"/>
    </p:embeddedFont>
    <p:embeddedFont>
      <p:font typeface="Helvetica Neue"/>
      <p:regular r:id="rId36"/>
      <p:bold r:id="rId37"/>
      <p:italic r:id="rId38"/>
      <p:boldItalic r:id="rId39"/>
    </p:embeddedFont>
    <p:embeddedFont>
      <p:font typeface="Poppins SemiBol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60">
          <p15:clr>
            <a:srgbClr val="A4A3A4"/>
          </p15:clr>
        </p15:guide>
        <p15:guide id="2" pos="2880">
          <p15:clr>
            <a:srgbClr val="A4A3A4"/>
          </p15:clr>
        </p15:guide>
        <p15:guide id="3" pos="5386">
          <p15:clr>
            <a:srgbClr val="9AA0A6"/>
          </p15:clr>
        </p15:guide>
        <p15:guide id="4" orient="horz" pos="1443">
          <p15:clr>
            <a:srgbClr val="9AA0A6"/>
          </p15:clr>
        </p15:guide>
        <p15:guide id="5" pos="283">
          <p15:clr>
            <a:srgbClr val="9AA0A6"/>
          </p15:clr>
        </p15:guide>
        <p15:guide id="6" orient="horz" pos="113">
          <p15:clr>
            <a:srgbClr val="9AA0A6"/>
          </p15:clr>
        </p15:guide>
        <p15:guide id="7" orient="horz" pos="794">
          <p15:clr>
            <a:srgbClr val="9AA0A6"/>
          </p15:clr>
        </p15:guide>
        <p15:guide id="8" pos="3202">
          <p15:clr>
            <a:srgbClr val="9AA0A6"/>
          </p15:clr>
        </p15:guide>
        <p15:guide id="9" orient="horz" pos="471">
          <p15:clr>
            <a:srgbClr val="9AA0A6"/>
          </p15:clr>
        </p15:guide>
        <p15:guide id="10" pos="2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60" orient="horz"/>
        <p:guide pos="2880"/>
        <p:guide pos="5386"/>
        <p:guide pos="1443" orient="horz"/>
        <p:guide pos="283"/>
        <p:guide pos="113" orient="horz"/>
        <p:guide pos="794" orient="horz"/>
        <p:guide pos="3202"/>
        <p:guide pos="471" orient="horz"/>
        <p:guide pos="231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font" Target="fonts/HelveticaNeue-boldItalic.fntdata"/><Relationship Id="rId18" Type="http://schemas.openxmlformats.org/officeDocument/2006/relationships/slide" Target="slides/slide13.xml"/><Relationship Id="rId42" Type="http://schemas.openxmlformats.org/officeDocument/2006/relationships/font" Target="fonts/PoppinsSemiBold-italic.fntdata"/><Relationship Id="rId21" Type="http://schemas.openxmlformats.org/officeDocument/2006/relationships/slide" Target="slides/slide16.xml"/><Relationship Id="rId34" Type="http://schemas.openxmlformats.org/officeDocument/2006/relationships/font" Target="fonts/PoppinsMedium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font" Target="fonts/Poppins-bold.fntdata"/><Relationship Id="rId16" Type="http://schemas.openxmlformats.org/officeDocument/2006/relationships/slide" Target="slides/slide11.xml"/><Relationship Id="rId40" Type="http://schemas.openxmlformats.org/officeDocument/2006/relationships/font" Target="fonts/PoppinsSemiBold-regular.fntdata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oppinsMedium-regular.fntdata"/><Relationship Id="rId37" Type="http://schemas.openxmlformats.org/officeDocument/2006/relationships/font" Target="fonts/HelveticaNeue-bold.fntdata"/><Relationship Id="rId45" Type="http://schemas.openxmlformats.org/officeDocument/2006/relationships/customXml" Target="../customXml/item2.xml"/><Relationship Id="rId23" Type="http://schemas.openxmlformats.org/officeDocument/2006/relationships/slide" Target="slides/slide18.xml"/><Relationship Id="rId28" Type="http://schemas.openxmlformats.org/officeDocument/2006/relationships/font" Target="fonts/Poppins-regular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HelveticaNeue-regular.fntdata"/><Relationship Id="rId31" Type="http://schemas.openxmlformats.org/officeDocument/2006/relationships/font" Target="fonts/Poppins-boldItalic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4" Type="http://schemas.openxmlformats.org/officeDocument/2006/relationships/customXml" Target="../customXml/item1.xml"/><Relationship Id="rId22" Type="http://schemas.openxmlformats.org/officeDocument/2006/relationships/slide" Target="slides/slide17.xml"/><Relationship Id="rId43" Type="http://schemas.openxmlformats.org/officeDocument/2006/relationships/font" Target="fonts/PoppinsSemiBold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font" Target="fonts/Poppins-italic.fntdata"/><Relationship Id="rId35" Type="http://schemas.openxmlformats.org/officeDocument/2006/relationships/font" Target="fonts/PoppinsMedium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5" Type="http://schemas.openxmlformats.org/officeDocument/2006/relationships/slide" Target="slides/slide20.xml"/><Relationship Id="rId33" Type="http://schemas.openxmlformats.org/officeDocument/2006/relationships/font" Target="fonts/PoppinsMedium-bold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HelveticaNeue-italic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font" Target="fonts/Poppi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5407b19c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5407b19c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Bradley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53d2afd08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53d2afd08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5407b19c9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e5407b19c9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Verity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e53d2afd08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e53d2afd08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c46843e6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5c46843e6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c46843e6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c46843e6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c62ac37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5c62ac37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c62ac375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c62ac375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Bradley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c62ac37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c62ac37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Bradley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53d2afd08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53d2afd08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ea39a1c7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ea39a1c7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e53d2afd08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e53d2afd08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b7cd63d0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5b7cd63d0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53d2afd08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e53d2afd08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53d2afd0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53d2afd0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b7cd63d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b7cd63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a39a1c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ea39a1c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5bf17328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5bf1732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53d2afd08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53d2afd08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e53d2afd08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e53d2afd08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e53d2afd08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e53d2afd08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hyperlink" Target="https://localdigital.gov.uk/fund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png"/><Relationship Id="rId10" Type="http://schemas.openxmlformats.org/officeDocument/2006/relationships/image" Target="../media/image24.png"/><Relationship Id="rId13" Type="http://schemas.openxmlformats.org/officeDocument/2006/relationships/image" Target="../media/image12.jp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iro.com/app/board/uXjVM5HWbJ0=/?moveToWidget=3458764559446747870&amp;cot=14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5" Type="http://schemas.openxmlformats.org/officeDocument/2006/relationships/image" Target="../media/image27.png"/><Relationship Id="rId6" Type="http://schemas.openxmlformats.org/officeDocument/2006/relationships/hyperlink" Target="https://miro.com/app/board/uXjVM5HWbJ0=/?moveToWidget=3458764559446747870&amp;cot=14" TargetMode="External"/><Relationship Id="rId7" Type="http://schemas.openxmlformats.org/officeDocument/2006/relationships/image" Target="../media/image31.png"/><Relationship Id="rId8" Type="http://schemas.openxmlformats.org/officeDocument/2006/relationships/hyperlink" Target="https://miro.com/app/board/uXjVM5HWbJ0=/?moveToWidget=3458764559446747870&amp;cot=1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vGNUuQsW5us2Xi6KojP0mBhbV5jZ9MN40rvxD_Er97s/edit?pli=1#heading=h.9kun0x6z7chl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28.png"/><Relationship Id="rId6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iro.com/app/board/uXjVM5HWbJ0=/?moveToWidget=3458764559870224154&amp;cot=14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29.png"/><Relationship Id="rId6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43.png"/><Relationship Id="rId5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png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ocs.google.com/document/d/1PKfqF-74lh2TXqhOD22aADOyOHCSpM0diRnbPJ9eiDA/edit?usp=sharing" TargetMode="External"/><Relationship Id="rId4" Type="http://schemas.openxmlformats.org/officeDocument/2006/relationships/image" Target="../media/image45.png"/><Relationship Id="rId5" Type="http://schemas.openxmlformats.org/officeDocument/2006/relationships/image" Target="../media/image34.png"/><Relationship Id="rId6" Type="http://schemas.openxmlformats.org/officeDocument/2006/relationships/image" Target="../media/image41.png"/><Relationship Id="rId7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11.jpg"/><Relationship Id="rId5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1.jpg"/><Relationship Id="rId11" Type="http://schemas.openxmlformats.org/officeDocument/2006/relationships/image" Target="../media/image14.png"/><Relationship Id="rId10" Type="http://schemas.openxmlformats.org/officeDocument/2006/relationships/image" Target="../media/image1.png"/><Relationship Id="rId12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12.jpg"/><Relationship Id="rId6" Type="http://schemas.openxmlformats.org/officeDocument/2006/relationships/image" Target="../media/image7.jpg"/><Relationship Id="rId7" Type="http://schemas.openxmlformats.org/officeDocument/2006/relationships/image" Target="../media/image5.jpg"/><Relationship Id="rId8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.pn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9388" y="1298150"/>
            <a:ext cx="8520600" cy="9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Show &amp; Tell # 1 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Taxi Licensing Alpha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150" y="4376325"/>
            <a:ext cx="1928960" cy="46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84" y="597322"/>
            <a:ext cx="2122600" cy="21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00001">
            <a:off x="7655300" y="267750"/>
            <a:ext cx="98107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36050" y="3132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1st August 2023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50" y="3852800"/>
            <a:ext cx="1042750" cy="10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446150" y="4669975"/>
            <a:ext cx="409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This project has been funded by the </a:t>
            </a:r>
            <a:r>
              <a:rPr i="1" lang="en-GB" sz="900" u="sng">
                <a:solidFill>
                  <a:srgbClr val="009B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DLUHC Local Digital Fund</a:t>
            </a:r>
            <a:endParaRPr sz="900"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 b="4699" l="0" r="0" t="27087"/>
          <a:stretch/>
        </p:blipFill>
        <p:spPr>
          <a:xfrm>
            <a:off x="0" y="453500"/>
            <a:ext cx="9144000" cy="469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407325" y="347441"/>
            <a:ext cx="72870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Meeting the councils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3811" y="145477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150" y="747625"/>
            <a:ext cx="2314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User Research Workshops</a:t>
            </a: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sz="2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422900" y="13200"/>
            <a:ext cx="6549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What?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Defining and prioritising users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Research Objectives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Question Themes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Output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Summarising Project Focus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Group Priority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UR Recruitment Discussion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UR Plan </a:t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76" name="Google Shape;176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8363" y="3419652"/>
            <a:ext cx="2679224" cy="108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0147" y="2423997"/>
            <a:ext cx="794553" cy="91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4758" y="2365475"/>
            <a:ext cx="3768205" cy="102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76165" y="3267252"/>
            <a:ext cx="2936021" cy="881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3"/>
          <p:cNvGrpSpPr/>
          <p:nvPr/>
        </p:nvGrpSpPr>
        <p:grpSpPr>
          <a:xfrm>
            <a:off x="3464204" y="4149080"/>
            <a:ext cx="859125" cy="931289"/>
            <a:chOff x="8708600" y="2270075"/>
            <a:chExt cx="1355515" cy="1488872"/>
          </a:xfrm>
        </p:grpSpPr>
        <p:pic>
          <p:nvPicPr>
            <p:cNvPr id="181" name="Google Shape;181;p2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708600" y="2270075"/>
              <a:ext cx="1355515" cy="145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3"/>
            <p:cNvSpPr txBox="1"/>
            <p:nvPr/>
          </p:nvSpPr>
          <p:spPr>
            <a:xfrm>
              <a:off x="8708652" y="2508547"/>
              <a:ext cx="1355400" cy="12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Detailed each council’s licence holder relationship and ways of working</a:t>
              </a:r>
              <a:endParaRPr sz="700"/>
            </a:p>
          </p:txBody>
        </p:sp>
      </p:grpSp>
      <p:grpSp>
        <p:nvGrpSpPr>
          <p:cNvPr id="183" name="Google Shape;183;p23"/>
          <p:cNvGrpSpPr/>
          <p:nvPr/>
        </p:nvGrpSpPr>
        <p:grpSpPr>
          <a:xfrm rot="-491765">
            <a:off x="2589238" y="2344693"/>
            <a:ext cx="795590" cy="909623"/>
            <a:chOff x="163848" y="1167762"/>
            <a:chExt cx="1222200" cy="1307100"/>
          </a:xfrm>
        </p:grpSpPr>
        <p:pic>
          <p:nvPicPr>
            <p:cNvPr id="184" name="Google Shape;184;p2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65560" y="1167762"/>
              <a:ext cx="1218722" cy="130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23"/>
            <p:cNvSpPr txBox="1"/>
            <p:nvPr/>
          </p:nvSpPr>
          <p:spPr>
            <a:xfrm>
              <a:off x="163848" y="1529887"/>
              <a:ext cx="1222200" cy="8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We held 3 2-hour workshops</a:t>
              </a:r>
              <a:endParaRPr sz="900"/>
            </a:p>
          </p:txBody>
        </p:sp>
      </p:grpSp>
      <p:pic>
        <p:nvPicPr>
          <p:cNvPr id="186" name="Google Shape;186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03075" y="4173813"/>
            <a:ext cx="794550" cy="88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/>
        </p:nvSpPr>
        <p:spPr>
          <a:xfrm>
            <a:off x="5457036" y="4366521"/>
            <a:ext cx="6867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Defined our research objectives</a:t>
            </a:r>
            <a:endParaRPr sz="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7578775" y="2666620"/>
            <a:ext cx="8373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We defined the users</a:t>
            </a:r>
            <a:endParaRPr sz="900"/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516645" y="145473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 txBox="1"/>
          <p:nvPr/>
        </p:nvSpPr>
        <p:spPr>
          <a:xfrm>
            <a:off x="407325" y="347450"/>
            <a:ext cx="79467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Summarising the project focus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3984425" y="1180825"/>
            <a:ext cx="3593400" cy="4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After 3 extremely useful meetings with all councils, we got to work summarising all the findings into one report.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It explains in full detail: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best user groups for this project for us to focus on: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licensing teams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licence holders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,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different licence types,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Each council’s research objectives and what they need,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participant criteria and how to access and speak to their desired groups.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8" name="Google Shape;198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596" r="1061" t="862"/>
          <a:stretch/>
        </p:blipFill>
        <p:spPr>
          <a:xfrm>
            <a:off x="0" y="1045800"/>
            <a:ext cx="3651276" cy="4097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1800" y="4082538"/>
            <a:ext cx="999200" cy="9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24981" y="152636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 txBox="1"/>
          <p:nvPr/>
        </p:nvSpPr>
        <p:spPr>
          <a:xfrm>
            <a:off x="407325" y="347450"/>
            <a:ext cx="77868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User Group Priority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2040" r="2183" t="11480"/>
          <a:stretch/>
        </p:blipFill>
        <p:spPr>
          <a:xfrm>
            <a:off x="3135775" y="1243291"/>
            <a:ext cx="5902602" cy="36336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251075" y="1190975"/>
            <a:ext cx="3117000" cy="3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then zoomed in on our users, defining together what focus we wanted to each group.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License holders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Drivers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(high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focus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)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latin typeface="Poppins"/>
                <a:ea typeface="Poppins"/>
                <a:cs typeface="Poppins"/>
                <a:sym typeface="Poppins"/>
              </a:rPr>
              <a:t>- Hackney Carriage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latin typeface="Poppins"/>
                <a:ea typeface="Poppins"/>
                <a:cs typeface="Poppins"/>
                <a:sym typeface="Poppins"/>
              </a:rPr>
              <a:t>- Private Hire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Operators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(lower focus)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Proprietors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(lower focus)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Hackney Carriage</a:t>
            </a:r>
            <a:b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Private Hire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/>
        </p:nvSpPr>
        <p:spPr>
          <a:xfrm>
            <a:off x="407325" y="347450"/>
            <a:ext cx="77868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Understanding the background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216000" y="1302275"/>
            <a:ext cx="3029100" cy="19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also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conducted desk research, to understand: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Latest industry reports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Vehicle &amp; driver statistics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Review of previous discovery &amp; alpha findings.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9" name="Google Shape;219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294" r="2847" t="4752"/>
          <a:stretch/>
        </p:blipFill>
        <p:spPr>
          <a:xfrm>
            <a:off x="3334350" y="1208825"/>
            <a:ext cx="5429125" cy="379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000" y="3934700"/>
            <a:ext cx="1230525" cy="8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407325" y="347441"/>
            <a:ext cx="72870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User recruitment discussions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143200" y="1622075"/>
            <a:ext cx="2039100" cy="24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also held hour long interviews with each council to understand: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How to recruit licence holders,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Driver-specific information and access.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6645" y="163318"/>
            <a:ext cx="486000" cy="486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b="0" l="750" r="-749" t="5249"/>
          <a:stretch/>
        </p:blipFill>
        <p:spPr>
          <a:xfrm>
            <a:off x="2271575" y="1662650"/>
            <a:ext cx="6674973" cy="263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325" y="3697600"/>
            <a:ext cx="1374349" cy="9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28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407325" y="347441"/>
            <a:ext cx="72870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Stakeholder Interviews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575" y="1226075"/>
            <a:ext cx="5434798" cy="346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/>
        </p:nvSpPr>
        <p:spPr>
          <a:xfrm>
            <a:off x="216000" y="1226075"/>
            <a:ext cx="3231900" cy="3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have been conducting as-is </a:t>
            </a:r>
            <a:r>
              <a:rPr b="1"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process mapping</a:t>
            </a:r>
            <a: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sessions with each council, interviewing their licensing teams.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These sessions are informing the creation of </a:t>
            </a: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service blueprints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, which we’re using to understand opportunities and pain points in the current process.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Early findings are 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showing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 that a lot of the pain points are around the constant need to </a:t>
            </a: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chase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 license holders.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Each council also has slightly different way of </a:t>
            </a: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communicating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 with license holders, including variations in the sending of </a:t>
            </a:r>
            <a:r>
              <a:rPr b="1" lang="en-GB" sz="1200">
                <a:latin typeface="Poppins"/>
                <a:ea typeface="Poppins"/>
                <a:cs typeface="Poppins"/>
                <a:sym typeface="Poppins"/>
              </a:rPr>
              <a:t>reminders</a:t>
            </a:r>
            <a:r>
              <a:rPr lang="en-GB" sz="1200">
                <a:latin typeface="Poppins"/>
                <a:ea typeface="Poppins"/>
                <a:cs typeface="Poppins"/>
                <a:sym typeface="Poppins"/>
              </a:rPr>
              <a:t>. 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652700" y="1551725"/>
            <a:ext cx="3526500" cy="36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B9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Council stakeholder interviews</a:t>
            </a:r>
            <a:endParaRPr b="1" sz="11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652700" y="2220425"/>
            <a:ext cx="3526500" cy="36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B9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1 - User interviews &amp; concept testing</a:t>
            </a:r>
            <a:endParaRPr b="1" sz="11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9"/>
          <p:cNvSpPr/>
          <p:nvPr/>
        </p:nvSpPr>
        <p:spPr>
          <a:xfrm>
            <a:off x="652700" y="2889125"/>
            <a:ext cx="3526500" cy="36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B9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Research analysis &amp; amends to prototype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652700" y="3557825"/>
            <a:ext cx="3526500" cy="36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B9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Round 2 - Usability testing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652700" y="4226525"/>
            <a:ext cx="3526500" cy="369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B9A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 analysis &amp; recommendations</a:t>
            </a:r>
            <a:endParaRPr>
              <a:solidFill>
                <a:srgbClr val="333333"/>
              </a:solidFill>
            </a:endParaRPr>
          </a:p>
        </p:txBody>
      </p:sp>
      <p:cxnSp>
        <p:nvCxnSpPr>
          <p:cNvPr id="253" name="Google Shape;253;p29"/>
          <p:cNvCxnSpPr>
            <a:stCxn id="248" idx="2"/>
            <a:endCxn id="249" idx="0"/>
          </p:cNvCxnSpPr>
          <p:nvPr/>
        </p:nvCxnSpPr>
        <p:spPr>
          <a:xfrm>
            <a:off x="2415950" y="1921325"/>
            <a:ext cx="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4" name="Google Shape;254;p29"/>
          <p:cNvCxnSpPr>
            <a:stCxn id="249" idx="2"/>
            <a:endCxn id="250" idx="0"/>
          </p:cNvCxnSpPr>
          <p:nvPr/>
        </p:nvCxnSpPr>
        <p:spPr>
          <a:xfrm>
            <a:off x="2415950" y="2590025"/>
            <a:ext cx="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5" name="Google Shape;255;p29"/>
          <p:cNvCxnSpPr>
            <a:stCxn id="250" idx="2"/>
            <a:endCxn id="251" idx="0"/>
          </p:cNvCxnSpPr>
          <p:nvPr/>
        </p:nvCxnSpPr>
        <p:spPr>
          <a:xfrm>
            <a:off x="2415950" y="3258725"/>
            <a:ext cx="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6" name="Google Shape;256;p29"/>
          <p:cNvCxnSpPr>
            <a:stCxn id="251" idx="2"/>
            <a:endCxn id="252" idx="0"/>
          </p:cNvCxnSpPr>
          <p:nvPr/>
        </p:nvCxnSpPr>
        <p:spPr>
          <a:xfrm>
            <a:off x="2415950" y="3927425"/>
            <a:ext cx="0" cy="29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7" name="Google Shape;257;p29"/>
          <p:cNvSpPr txBox="1"/>
          <p:nvPr/>
        </p:nvSpPr>
        <p:spPr>
          <a:xfrm>
            <a:off x="4370475" y="1474925"/>
            <a:ext cx="43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speak to the licensing teams in each of the councils to discover their current experience of managing licences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4370475" y="2058875"/>
            <a:ext cx="432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go and meet licence holders across the different councils, to understand their needs and initial thoughts on the existing prototype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4370475" y="2812325"/>
            <a:ext cx="43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analyse all the data we gathered when speak to licence holders, forming it into amends for the prototype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370475" y="3396275"/>
            <a:ext cx="432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conduct 1-2-1 research sessions with licence holders across all councils, testing the usability of the prototype 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370475" y="4149725"/>
            <a:ext cx="43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conduct a final analysis of the data, producing research findings and further considerations </a:t>
            </a:r>
            <a:endParaRPr sz="1100">
              <a:solidFill>
                <a:srgbClr val="333333"/>
              </a:solidFill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407325" y="347441"/>
            <a:ext cx="72870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Research Approach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166" y="159527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/>
        </p:nvSpPr>
        <p:spPr>
          <a:xfrm>
            <a:off x="464775" y="721450"/>
            <a:ext cx="1564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  <a:endParaRPr b="1" sz="27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0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407325" y="347441"/>
            <a:ext cx="72870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Research Plan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1" name="Google Shape;271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12701" l="0" r="0" t="0"/>
          <a:stretch/>
        </p:blipFill>
        <p:spPr>
          <a:xfrm>
            <a:off x="2995950" y="1251850"/>
            <a:ext cx="5811275" cy="35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325" y="1900802"/>
            <a:ext cx="1858275" cy="285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/>
          <p:nvPr/>
        </p:nvSpPr>
        <p:spPr>
          <a:xfrm>
            <a:off x="3679200" y="1509500"/>
            <a:ext cx="579000" cy="27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6199" y="1432550"/>
            <a:ext cx="486000" cy="46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07166" y="159527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C8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/>
        </p:nvSpPr>
        <p:spPr>
          <a:xfrm>
            <a:off x="360000" y="388075"/>
            <a:ext cx="72870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we’re planning next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750600" y="1260000"/>
            <a:ext cx="38214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Send out the recruitment email, via councils, with a link to the screener for completion by licence holders</a:t>
            </a:r>
            <a:endParaRPr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756025" y="3815500"/>
            <a:ext cx="3821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Contact chosen </a:t>
            </a:r>
            <a:r>
              <a:rPr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participants</a:t>
            </a:r>
            <a:r>
              <a:rPr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&amp; arrange in person research at each of the 3 councils, over the next few weeks</a:t>
            </a:r>
            <a:endParaRPr sz="1600"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190500" y="1152525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-GB" sz="4000">
                <a:solidFill>
                  <a:srgbClr val="F5B80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117925" y="2291450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00"/>
          </a:p>
        </p:txBody>
      </p:sp>
      <p:sp>
        <p:nvSpPr>
          <p:cNvPr id="285" name="Google Shape;285;p31"/>
          <p:cNvSpPr txBox="1"/>
          <p:nvPr/>
        </p:nvSpPr>
        <p:spPr>
          <a:xfrm>
            <a:off x="750600" y="2416325"/>
            <a:ext cx="38214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We will draft a discussion guide, with the questions we’ll be asking licence holders, and share with the councils for review</a:t>
            </a:r>
            <a:endParaRPr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117925" y="3758975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00"/>
          </a:p>
        </p:txBody>
      </p:sp>
      <p:pic>
        <p:nvPicPr>
          <p:cNvPr id="287" name="Google Shape;2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166" y="159527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60000" y="616675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50" y="1848150"/>
            <a:ext cx="2023600" cy="19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ctrTitle"/>
          </p:nvPr>
        </p:nvSpPr>
        <p:spPr>
          <a:xfrm>
            <a:off x="4876800" y="1840950"/>
            <a:ext cx="3905700" cy="22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Background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Meet the team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Zero  - The Kick off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Next Steps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00" y="1886829"/>
            <a:ext cx="8727148" cy="305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1580" y="180010"/>
            <a:ext cx="486000" cy="508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600" y="1383000"/>
            <a:ext cx="486000" cy="5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/>
          <p:nvPr/>
        </p:nvSpPr>
        <p:spPr>
          <a:xfrm>
            <a:off x="2600600" y="1083000"/>
            <a:ext cx="95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We’re here</a:t>
            </a:r>
            <a:endParaRPr sz="1100"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 txBox="1"/>
          <p:nvPr/>
        </p:nvSpPr>
        <p:spPr>
          <a:xfrm>
            <a:off x="464775" y="721450"/>
            <a:ext cx="1525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Next steps</a:t>
            </a:r>
            <a:endParaRPr b="1" sz="2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3080025" y="747625"/>
            <a:ext cx="50526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➔"/>
            </a:pPr>
            <a:r>
              <a:rPr b="1"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Key dates for your diary 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Show&amp;Tell #2 : Tuesday 15 August 1-2pm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Show&amp;Tell #3 : Tuesday 29 August 1-2pm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Show&amp;Tell #4 : Tuesday 12 September 1-2pm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Final Show&amp;Tell #5 : Tuesday 3 October 1-2pm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➔"/>
            </a:pPr>
            <a:r>
              <a:rPr b="1"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Starting Sprint 2 </a:t>
            </a: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(Wed 2nd Aug - Tue 15th Aug)</a:t>
            </a:r>
            <a:r>
              <a:rPr b="1"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with the focus on:</a:t>
            </a:r>
            <a:endParaRPr b="1"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Completing &amp; summarising interviews with the licensing team  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Completing recruitment and starting research with the licence holders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●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Completing as-is service blueprints</a:t>
            </a:r>
            <a:b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500">
              <a:solidFill>
                <a:schemeClr val="dk1"/>
              </a:solidFill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1580" y="180010"/>
            <a:ext cx="486000" cy="508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4"/>
          <p:cNvSpPr txBox="1"/>
          <p:nvPr>
            <p:ph type="ctrTitle"/>
          </p:nvPr>
        </p:nvSpPr>
        <p:spPr>
          <a:xfrm>
            <a:off x="352325" y="911700"/>
            <a:ext cx="50967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Thank you! </a:t>
            </a:r>
            <a:b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1" name="Google Shape;3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038" y="1220150"/>
            <a:ext cx="3505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450000" y="2980200"/>
            <a:ext cx="43893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you feel about work we reviewed today?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excites you the most? 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is the one thing you would like to change?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can we improve future Show&amp;Tells?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Background - The Why?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65050" y="2162163"/>
            <a:ext cx="26478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Rushmoor Taxi Licensing Services Discovery in 2019/20</a:t>
            </a:r>
            <a:endParaRPr b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0" y="3423000"/>
            <a:ext cx="2382709" cy="12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825" y="3405200"/>
            <a:ext cx="2493425" cy="12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025" y="3354725"/>
            <a:ext cx="3340025" cy="13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…leading collaboration with…</a:t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0950" y="2587825"/>
            <a:ext cx="2052175" cy="6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2912838" y="2162163"/>
            <a:ext cx="2432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Rushmoor Taxi Licensing Alpha and prototype in 2020</a:t>
            </a:r>
            <a:endParaRPr b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523125" y="2162163"/>
            <a:ext cx="355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Local Digital a</a:t>
            </a:r>
            <a:r>
              <a:rPr b="1" lang="en-GB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lpha funding bid 2021/22</a:t>
            </a:r>
            <a:endParaRPr b="1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481338" y="1136125"/>
            <a:ext cx="35514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Alpha: exploring and prototyping a digital service for taxi licence holders to manage their licenses</a:t>
            </a:r>
            <a:endParaRPr b="1" sz="12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>
            <a:off x="209550" y="2095500"/>
            <a:ext cx="8715300" cy="0"/>
          </a:xfrm>
          <a:prstGeom prst="straightConnector1">
            <a:avLst/>
          </a:prstGeom>
          <a:noFill/>
          <a:ln cap="flat" cmpd="sng" w="28575">
            <a:solidFill>
              <a:srgbClr val="F5B80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5"/>
          <p:cNvSpPr/>
          <p:nvPr/>
        </p:nvSpPr>
        <p:spPr>
          <a:xfrm rot="5400000">
            <a:off x="1284025" y="1856663"/>
            <a:ext cx="183000" cy="224100"/>
          </a:xfrm>
          <a:prstGeom prst="homePlate">
            <a:avLst>
              <a:gd fmla="val 50000" name="adj"/>
            </a:avLst>
          </a:prstGeom>
          <a:solidFill>
            <a:srgbClr val="F5B80D"/>
          </a:solidFill>
          <a:ln cap="flat" cmpd="sng" w="9525">
            <a:solidFill>
              <a:srgbClr val="F5B8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5400000">
            <a:off x="3885200" y="1856675"/>
            <a:ext cx="183000" cy="224100"/>
          </a:xfrm>
          <a:prstGeom prst="homePlate">
            <a:avLst>
              <a:gd fmla="val 50000" name="adj"/>
            </a:avLst>
          </a:prstGeom>
          <a:solidFill>
            <a:srgbClr val="F5B80D"/>
          </a:solidFill>
          <a:ln cap="flat" cmpd="sng" w="9525">
            <a:solidFill>
              <a:srgbClr val="F5B8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rot="5400000">
            <a:off x="6926975" y="1856675"/>
            <a:ext cx="183000" cy="224100"/>
          </a:xfrm>
          <a:prstGeom prst="homePlate">
            <a:avLst>
              <a:gd fmla="val 50000" name="adj"/>
            </a:avLst>
          </a:prstGeom>
          <a:solidFill>
            <a:srgbClr val="F5B80D"/>
          </a:solidFill>
          <a:ln cap="flat" cmpd="sng" w="9525">
            <a:solidFill>
              <a:srgbClr val="F5B80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1050" y="180000"/>
            <a:ext cx="486000" cy="482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5205275" y="989775"/>
            <a:ext cx="3439800" cy="3831900"/>
          </a:xfrm>
          <a:prstGeom prst="flowChartAlternateProcess">
            <a:avLst/>
          </a:prstGeom>
          <a:solidFill>
            <a:srgbClr val="00718F">
              <a:alpha val="29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459825" y="994675"/>
            <a:ext cx="4422600" cy="3831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 txBox="1"/>
          <p:nvPr>
            <p:ph type="ctrTitle"/>
          </p:nvPr>
        </p:nvSpPr>
        <p:spPr>
          <a:xfrm>
            <a:off x="360000" y="388075"/>
            <a:ext cx="72870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Meet the team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85575" y="2029084"/>
            <a:ext cx="189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</a:rPr>
              <a:t>Seyed Razavi-</a:t>
            </a:r>
            <a:br>
              <a:rPr b="1" lang="en-GB" sz="900">
                <a:solidFill>
                  <a:schemeClr val="dk1"/>
                </a:solidFill>
              </a:rPr>
            </a:br>
            <a:r>
              <a:rPr b="1" lang="en-GB" sz="900">
                <a:solidFill>
                  <a:schemeClr val="dk1"/>
                </a:solidFill>
              </a:rPr>
              <a:t>Nematollahi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Lead Solutions </a:t>
            </a:r>
            <a:br>
              <a:rPr lang="en-GB" sz="900">
                <a:solidFill>
                  <a:schemeClr val="dk1"/>
                </a:solidFill>
              </a:rPr>
            </a:br>
            <a:r>
              <a:rPr lang="en-GB" sz="900">
                <a:solidFill>
                  <a:schemeClr val="dk1"/>
                </a:solidFill>
              </a:rPr>
              <a:t>Architect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3" y="1223025"/>
            <a:ext cx="725100" cy="756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205" y="1239510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901441" y="2085924"/>
            <a:ext cx="1507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/>
              <a:t>Olga Kramarenko</a:t>
            </a:r>
            <a:endParaRPr b="1"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Agile Delivery Manager</a:t>
            </a:r>
            <a:endParaRPr sz="900"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215" y="2829066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938362" y="3692155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Verity Nelson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Senior</a:t>
            </a: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Content Designer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0868" y="2829371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2190917" y="3700420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Bradley Reeder 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Senior</a:t>
            </a: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User Researcher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85596" y="2812886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3468387" y="3685982"/>
            <a:ext cx="1008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Ash Middleton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User Researcher (Lead User Experience Designer)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45693" y="1223030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3428487" y="2152133"/>
            <a:ext cx="10086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Areeba Siddiqui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Product Manager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35675" y="1558900"/>
            <a:ext cx="9423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602525" y="2520133"/>
            <a:ext cx="1008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Alex Stone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Business Analyst/Service Designer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254975" y="2694833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Craig Eldridge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Software Developer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77150" y="4373950"/>
            <a:ext cx="1048202" cy="25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4817425" y="1888725"/>
            <a:ext cx="387900" cy="1659300"/>
          </a:xfrm>
          <a:prstGeom prst="rect">
            <a:avLst/>
          </a:prstGeom>
          <a:gradFill>
            <a:gsLst>
              <a:gs pos="0">
                <a:srgbClr val="00718F">
                  <a:alpha val="29411"/>
                </a:srgbClr>
              </a:gs>
              <a:gs pos="100000">
                <a:srgbClr val="D9EAD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41025" y="1604475"/>
            <a:ext cx="832200" cy="83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5445600" y="1375425"/>
            <a:ext cx="1322400" cy="1319400"/>
          </a:xfrm>
          <a:prstGeom prst="donut">
            <a:avLst>
              <a:gd fmla="val 18903" name="adj"/>
            </a:avLst>
          </a:prstGeom>
          <a:solidFill>
            <a:srgbClr val="C1D5DE"/>
          </a:solidFill>
          <a:ln cap="flat" cmpd="sng" w="9525">
            <a:solidFill>
              <a:srgbClr val="C1D5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87000" y="3999150"/>
            <a:ext cx="1876361" cy="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334400" y="1665575"/>
            <a:ext cx="53745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Zero -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The Kick Off</a:t>
            </a: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500" y="294000"/>
            <a:ext cx="3233000" cy="48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4950" y="130300"/>
            <a:ext cx="484500" cy="50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464775" y="721450"/>
            <a:ext cx="1525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The How?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2792500" y="943175"/>
            <a:ext cx="54516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SemiBold"/>
              <a:buChar char="◆"/>
            </a:pPr>
            <a:r>
              <a:rPr lang="en-GB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Problem Space Workshop </a:t>
            </a:r>
            <a:endParaRPr sz="16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Deriving the Problem Statement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Alpha Goals</a:t>
            </a: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◆"/>
            </a:pPr>
            <a:r>
              <a:rPr lang="en-GB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Stakeholder Workshop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Stakeholder Analysis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Stakeholder Engagement Plan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◆"/>
            </a:pPr>
            <a:r>
              <a:rPr lang="en-GB" sz="16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User Research Workshops</a:t>
            </a:r>
            <a:r>
              <a:rPr b="1"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●"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Understanding the project focus</a:t>
            </a:r>
            <a:r>
              <a:rPr lang="en-GB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4950" y="130300"/>
            <a:ext cx="484500" cy="50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164850" y="747625"/>
            <a:ext cx="15804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Problem Space Workshop </a:t>
            </a: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2422900" y="111575"/>
            <a:ext cx="6549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What?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Exploring the original hypothesis set out in the statement of work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Problem Theming</a:t>
            </a:r>
            <a:endParaRPr i="1"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4950" y="130300"/>
            <a:ext cx="484500" cy="505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 b="10743" l="13704" r="29804" t="51667"/>
          <a:stretch/>
        </p:blipFill>
        <p:spPr>
          <a:xfrm>
            <a:off x="2324988" y="1112100"/>
            <a:ext cx="6745723" cy="29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164850" y="747625"/>
            <a:ext cx="21498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Problem Space Workshop  </a:t>
            </a:r>
            <a:endParaRPr b="1" sz="2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422900" y="111575"/>
            <a:ext cx="6549900" cy="22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Output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Hybrid workshop across councils to understand the problem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Derivation of hypothesis to test in the course of the project.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Cross Council Alignment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Problem Statement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100">
                <a:solidFill>
                  <a:schemeClr val="dk1"/>
                </a:solidFill>
              </a:rPr>
              <a:t>We believe that digitising the taxi "Manage my licence" service will improve outcomes by </a:t>
            </a:r>
            <a:r>
              <a:rPr b="1" i="1" lang="en-GB" sz="1100">
                <a:solidFill>
                  <a:schemeClr val="dk1"/>
                </a:solidFill>
              </a:rPr>
              <a:t>simplifying the service</a:t>
            </a:r>
            <a:r>
              <a:rPr i="1" lang="en-GB" sz="1100">
                <a:solidFill>
                  <a:schemeClr val="dk1"/>
                </a:solidFill>
              </a:rPr>
              <a:t>. It will create a </a:t>
            </a:r>
            <a:r>
              <a:rPr b="1" i="1" lang="en-GB" sz="1100">
                <a:solidFill>
                  <a:schemeClr val="dk1"/>
                </a:solidFill>
              </a:rPr>
              <a:t>sense of ownership </a:t>
            </a:r>
            <a:r>
              <a:rPr i="1" lang="en-GB" sz="1100">
                <a:solidFill>
                  <a:schemeClr val="dk1"/>
                </a:solidFill>
              </a:rPr>
              <a:t>for licence holders and </a:t>
            </a:r>
            <a:r>
              <a:rPr b="1" i="1" lang="en-GB" sz="1100">
                <a:solidFill>
                  <a:schemeClr val="dk1"/>
                </a:solidFill>
              </a:rPr>
              <a:t>streamline</a:t>
            </a:r>
            <a:r>
              <a:rPr i="1" lang="en-GB" sz="1100">
                <a:solidFill>
                  <a:schemeClr val="dk1"/>
                </a:solidFill>
              </a:rPr>
              <a:t> the business process.</a:t>
            </a:r>
            <a:endParaRPr i="1"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b="20331" l="0" r="20710" t="0"/>
          <a:stretch/>
        </p:blipFill>
        <p:spPr>
          <a:xfrm>
            <a:off x="3679200" y="2971650"/>
            <a:ext cx="4240026" cy="202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4950" y="130300"/>
            <a:ext cx="484500" cy="50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69250" y="747625"/>
            <a:ext cx="2314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Stakeholder</a:t>
            </a: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Workshop  </a:t>
            </a:r>
            <a:endParaRPr b="1" sz="2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422900" y="111575"/>
            <a:ext cx="65499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What?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Understanding the various stakeholders and their roles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◆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Output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Stakeholder Matrix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-304800" lvl="2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 SemiBold"/>
              <a:buChar char="●"/>
            </a:pPr>
            <a:r>
              <a:rPr lang="en-GB" sz="1200">
                <a:solidFill>
                  <a:srgbClr val="33333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Engagement Strategy plan </a:t>
            </a:r>
            <a:endParaRPr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33333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101" y="2321475"/>
            <a:ext cx="4155449" cy="25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6450" y="1556450"/>
            <a:ext cx="4413351" cy="243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574234">
            <a:off x="3732213" y="1507055"/>
            <a:ext cx="680999" cy="965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4950" y="130300"/>
            <a:ext cx="484500" cy="50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282BD6B1D2A4D82758F12C4AFBF26" ma:contentTypeVersion="14" ma:contentTypeDescription="Create a new document." ma:contentTypeScope="" ma:versionID="cff09ed85a05847339a5e78e260e4121">
  <xsd:schema xmlns:xsd="http://www.w3.org/2001/XMLSchema" xmlns:xs="http://www.w3.org/2001/XMLSchema" xmlns:p="http://schemas.microsoft.com/office/2006/metadata/properties" xmlns:ns2="40a64eba-8aa6-44af-b526-51966b8ea402" xmlns:ns3="894b2f58-d0b0-4548-a302-6752fc677cf2" targetNamespace="http://schemas.microsoft.com/office/2006/metadata/properties" ma:root="true" ma:fieldsID="7f42bbd14593de6bdc4981d7633fd9e7" ns2:_="" ns3:_="">
    <xsd:import namespace="40a64eba-8aa6-44af-b526-51966b8ea402"/>
    <xsd:import namespace="894b2f58-d0b0-4548-a302-6752fc677c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Council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64eba-8aa6-44af-b526-51966b8ea40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e463ed-b70e-4b8a-81be-bcdfa2e26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ouncil" ma:index="16" nillable="true" ma:displayName="Council" ma:format="Dropdown" ma:internalName="Council">
      <xsd:simpleType>
        <xsd:restriction base="dms:Choice">
          <xsd:enumeration value="Rushmoor"/>
          <xsd:enumeration value="North Tyneside"/>
          <xsd:enumeration value="Basingstoke &amp; Deane / Hart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b2f58-d0b0-4548-a302-6752fc677c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a94f08e-64d0-4de1-87d2-7d2a506266b7}" ma:internalName="TaxCatchAll" ma:showField="CatchAllData" ma:web="894b2f58-d0b0-4548-a302-6752fc677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b2f58-d0b0-4548-a302-6752fc677cf2" xsi:nil="true"/>
    <Council xmlns="40a64eba-8aa6-44af-b526-51966b8ea402" xsi:nil="true"/>
    <lcf76f155ced4ddcb4097134ff3c332f xmlns="40a64eba-8aa6-44af-b526-51966b8ea4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F52241-3C04-4DDF-86A8-64F64B7AE4DE}"/>
</file>

<file path=customXml/itemProps2.xml><?xml version="1.0" encoding="utf-8"?>
<ds:datastoreItem xmlns:ds="http://schemas.openxmlformats.org/officeDocument/2006/customXml" ds:itemID="{00273303-D489-40D9-979A-9A9DC4DE81C9}"/>
</file>

<file path=customXml/itemProps3.xml><?xml version="1.0" encoding="utf-8"?>
<ds:datastoreItem xmlns:ds="http://schemas.openxmlformats.org/officeDocument/2006/customXml" ds:itemID="{C72B8F72-FAD8-416C-BAE4-F8A24C40204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0x010100183282BD6B1D2A4D82758F12C4AFBF26</vt:lpwstr>
  </property>
</Properties>
</file>