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Poppins Medium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Robo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60">
          <p15:clr>
            <a:srgbClr val="A4A3A4"/>
          </p15:clr>
        </p15:guide>
        <p15:guide id="2" pos="2880">
          <p15:clr>
            <a:srgbClr val="A4A3A4"/>
          </p15:clr>
        </p15:guide>
        <p15:guide id="3" pos="5386">
          <p15:clr>
            <a:srgbClr val="9AA0A6"/>
          </p15:clr>
        </p15:guide>
        <p15:guide id="4" orient="horz" pos="1443">
          <p15:clr>
            <a:srgbClr val="9AA0A6"/>
          </p15:clr>
        </p15:guide>
        <p15:guide id="5" pos="283">
          <p15:clr>
            <a:srgbClr val="9AA0A6"/>
          </p15:clr>
        </p15:guide>
        <p15:guide id="6" orient="horz" pos="113">
          <p15:clr>
            <a:srgbClr val="9AA0A6"/>
          </p15:clr>
        </p15:guide>
        <p15:guide id="7" orient="horz" pos="794">
          <p15:clr>
            <a:srgbClr val="9AA0A6"/>
          </p15:clr>
        </p15:guide>
        <p15:guide id="8" pos="3202">
          <p15:clr>
            <a:srgbClr val="9AA0A6"/>
          </p15:clr>
        </p15:guide>
        <p15:guide id="9" orient="horz" pos="471">
          <p15:clr>
            <a:srgbClr val="9AA0A6"/>
          </p15:clr>
        </p15:guide>
        <p15:guide id="10" pos="2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2573CE-B63B-4E39-A00C-38B5DC06160F}">
  <a:tblStyle styleId="{AE2573CE-B63B-4E39-A00C-38B5DC0616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60" orient="horz"/>
        <p:guide pos="2880"/>
        <p:guide pos="5386"/>
        <p:guide pos="1443" orient="horz"/>
        <p:guide pos="283"/>
        <p:guide pos="113" orient="horz"/>
        <p:guide pos="794" orient="horz"/>
        <p:guide pos="3202"/>
        <p:guide pos="471" orient="horz"/>
        <p:guide pos="231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.fntdata"/><Relationship Id="rId13" Type="http://schemas.openxmlformats.org/officeDocument/2006/relationships/slide" Target="slides/slide7.xml"/><Relationship Id="rId39" Type="http://schemas.openxmlformats.org/officeDocument/2006/relationships/font" Target="fonts/HelveticaNeue-italic.fntdata"/><Relationship Id="rId18" Type="http://schemas.openxmlformats.org/officeDocument/2006/relationships/slide" Target="slides/slide12.xml"/><Relationship Id="rId42" Type="http://schemas.openxmlformats.org/officeDocument/2006/relationships/font" Target="fonts/RobotoLight-bold.fntdata"/><Relationship Id="rId21" Type="http://schemas.openxmlformats.org/officeDocument/2006/relationships/slide" Target="slides/slide15.xml"/><Relationship Id="rId34" Type="http://schemas.openxmlformats.org/officeDocument/2006/relationships/font" Target="fonts/PoppinsMedium-bold.fntdata"/><Relationship Id="rId47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font" Target="fonts/Poppins-regular.fntdata"/><Relationship Id="rId16" Type="http://schemas.openxmlformats.org/officeDocument/2006/relationships/slide" Target="slides/slide10.xml"/><Relationship Id="rId40" Type="http://schemas.openxmlformats.org/officeDocument/2006/relationships/font" Target="fonts/HelveticaNeue-boldItalic.fntdata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37" Type="http://schemas.openxmlformats.org/officeDocument/2006/relationships/font" Target="fonts/HelveticaNeue-regular.fntdata"/><Relationship Id="rId45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font" Target="fonts/PoppinsMedium-boldItalic.fntdata"/><Relationship Id="rId44" Type="http://schemas.openxmlformats.org/officeDocument/2006/relationships/font" Target="fonts/RobotoLight-boldItalic.fntdata"/><Relationship Id="rId31" Type="http://schemas.openxmlformats.org/officeDocument/2006/relationships/font" Target="fonts/Poppins-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3" Type="http://schemas.openxmlformats.org/officeDocument/2006/relationships/font" Target="fonts/RobotoLight-italic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Roboto-italic.fntdata"/><Relationship Id="rId30" Type="http://schemas.openxmlformats.org/officeDocument/2006/relationships/font" Target="fonts/Poppins-bold.fntdata"/><Relationship Id="rId35" Type="http://schemas.openxmlformats.org/officeDocument/2006/relationships/font" Target="fonts/PoppinsMedium-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font" Target="fonts/Roboto-regular.fntdata"/><Relationship Id="rId33" Type="http://schemas.openxmlformats.org/officeDocument/2006/relationships/font" Target="fonts/PoppinsMedium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HelveticaNeue-bold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4.xml"/><Relationship Id="rId41" Type="http://schemas.openxmlformats.org/officeDocument/2006/relationships/font" Target="fonts/Robot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19dba5afe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19dba5afe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19dba5af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19dba5af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1cee36f1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1cee36f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1cee36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81cee36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7aa337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7aa337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7aa33793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77aa3379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 / Areeba?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53d2afd08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e53d2afd08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e53d2afd08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e53d2afd08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19dba5a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19dba5a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bd6b42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bd6b42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Started with understanding the problem at hand; summary of this is as detailed above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53d2afd0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53d2afd0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Started with understanding the problem at hand; summary of this is as detailed above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0c1a1846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0c1a1846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then lead to creating some assumptions to test in the project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2627fd5a2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2627fd5a2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then lead to creating some assumptions to test in the project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ea39a1c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ea39a1c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bf17328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5bf1732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19dba5af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19dba5af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19dba5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819dba5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Bold common things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https://localdigital.gov.uk/fund" TargetMode="External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9388" y="1298150"/>
            <a:ext cx="8520600" cy="9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Feedback # 4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Taxi Licensing Alpha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150" y="4376325"/>
            <a:ext cx="1928960" cy="46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84" y="597322"/>
            <a:ext cx="2122600" cy="21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00001">
            <a:off x="7655300" y="267750"/>
            <a:ext cx="98107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36050" y="3132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22nd</a:t>
            </a: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September 2023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50" y="3852800"/>
            <a:ext cx="1042750" cy="10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446150" y="4669975"/>
            <a:ext cx="409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This project has been funded by the </a:t>
            </a:r>
            <a:r>
              <a:rPr i="1" lang="en-GB" sz="900" u="sng">
                <a:solidFill>
                  <a:srgbClr val="009B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DLUHC Local Digital Fund</a:t>
            </a:r>
            <a:endParaRPr sz="900"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8270" y="180000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Research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Prototype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Testing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5">
            <a:alphaModFix/>
          </a:blip>
          <a:srcRect b="11730" l="8700" r="0" t="0"/>
          <a:stretch/>
        </p:blipFill>
        <p:spPr>
          <a:xfrm flipH="1">
            <a:off x="6461601" y="4377325"/>
            <a:ext cx="2682399" cy="7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1955475" y="401175"/>
            <a:ext cx="6494400" cy="4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travelled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to Basingstoke on 14 September where we conducted: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in-person sessions at the Civic Office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pop-up research sessions at 2 taxi operator offices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continued to Rushmoor on 15 September where we held: 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pop-up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research sessions at taxi ranks and in various locations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in-person session at the Council office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1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remote session at the Council office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Lastly, we journeyed to North Tyneside and on the 19 September we undertook: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pop-up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research sessions at taxi ranks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in-person sessions at the Licensing Office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Research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Synthesis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2055075" y="344675"/>
            <a:ext cx="6295200" cy="25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split the research into ‘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driver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’ and ‘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operator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’ and looked at each piece of feedback carefully.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studied each and every one with a view of understanding the usability issues encountered, and actions needed to address them.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By doing this, we have been able to group the participant feedback and theme it to further understand what a potential digital licensing service should look like, desirability and potential pain points.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8" name="Google Shape;2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8823" y="3121100"/>
            <a:ext cx="2100575" cy="1992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450" y="3121100"/>
            <a:ext cx="2382158" cy="1992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2" name="Google Shape;26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4625" y="3121100"/>
            <a:ext cx="2362356" cy="1992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Driver Findings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271" name="Google Shape;271;p24"/>
          <p:cNvGraphicFramePr/>
          <p:nvPr/>
        </p:nvGraphicFramePr>
        <p:xfrm>
          <a:off x="1948325" y="91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{AE2573CE-B63B-4E39-A00C-38B5DC06160F}</a:tableStyleId>
              </a:tblPr>
              <a:tblGrid>
                <a:gridCol w="3575925"/>
                <a:gridCol w="3575925"/>
              </a:tblGrid>
              <a:tr h="39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Positives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Negatives</a:t>
                      </a:r>
                      <a:endParaRPr b="1"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11760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users correctly understood the task-based design and where to go to complete tasks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Usability issues around the pending page - some drivers thought that they needed to complete tasks the tasks shown here or were unsure how to get back to the to-do list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10839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drivers found the application simple and an improvement over the existing service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Some low digital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drivers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were unable to use the prototype without assistance and were anxious of the change to a digital service</a:t>
                      </a:r>
                      <a:endParaRPr sz="12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11760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There was an expectation among drivers that they would be able to contact the licensing team for support if needed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Future testing should focus on mobile testing to see if it’s easier for them to use on their own with a mobile device as we found most drivers have familiarity with smart devices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Operator Findings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280" name="Google Shape;280;p25"/>
          <p:cNvGraphicFramePr/>
          <p:nvPr/>
        </p:nvGraphicFramePr>
        <p:xfrm>
          <a:off x="1979475" y="102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{AE2573CE-B63B-4E39-A00C-38B5DC06160F}</a:tableStyleId>
              </a:tblPr>
              <a:tblGrid>
                <a:gridCol w="3511375"/>
                <a:gridCol w="351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Positives</a:t>
                      </a:r>
                      <a:endParaRPr b="1"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Negatives</a:t>
                      </a:r>
                      <a:endParaRPr b="1"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Larger operators felt confident they’d be able to assist low digital drivers with the application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Concerns from smaller operators around the digital literacy of their drivers and if it would fall on them to support them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lot of positive feedback around the application being an app and mobile friendly as a lot of their drivers have mobile devices and use apps as a part of their work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Usability issues around how operators would display or manage lots of licences under a single task list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operators found the application simple, time saving, and an improvement over the existing service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Poppins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Operators have a need to be able to check or share the driver’s information to assure they’re licenced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/>
          <p:nvPr>
            <p:ph type="ctrTitle"/>
          </p:nvPr>
        </p:nvSpPr>
        <p:spPr>
          <a:xfrm>
            <a:off x="164500" y="1665575"/>
            <a:ext cx="57465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Feasibility </a:t>
            </a: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23" y="877175"/>
            <a:ext cx="2857501" cy="42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62500" y="721450"/>
            <a:ext cx="2178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Goal Summary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3" name="Google Shape;2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75" y="2228150"/>
            <a:ext cx="2119675" cy="23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/>
          <p:nvPr/>
        </p:nvSpPr>
        <p:spPr>
          <a:xfrm>
            <a:off x="2731750" y="385075"/>
            <a:ext cx="59979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5" name="Google Shape;2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2731750" y="159800"/>
            <a:ext cx="5997900" cy="47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goals of next sprint are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Collate and document all findings and recommendations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latin typeface="Poppins"/>
                <a:ea typeface="Poppins"/>
                <a:cs typeface="Poppins"/>
                <a:sym typeface="Poppins"/>
              </a:rPr>
              <a:t>Outcome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: Enhanced understanding of the project's achievements and areas of improvement, enabling informed decision-making for future initiatives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Increased stakeholder awareness and engagement, leading to better alignment on project objectives and expectations.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Agree to-be processes as a team and with stakeholders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latin typeface="Poppins"/>
                <a:ea typeface="Poppins"/>
                <a:cs typeface="Poppins"/>
                <a:sym typeface="Poppins"/>
              </a:rPr>
              <a:t>Outcome: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Attempt to harmonise operational practices and collaboration, leading to streamlined workflow.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00" y="1886829"/>
            <a:ext cx="8727148" cy="305534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8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223" y="1383000"/>
            <a:ext cx="486000" cy="5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/>
        </p:nvSpPr>
        <p:spPr>
          <a:xfrm>
            <a:off x="8188223" y="1083000"/>
            <a:ext cx="95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We’re here</a:t>
            </a:r>
            <a:endParaRPr sz="1100"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7" name="Google Shape;3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type="ctrTitle"/>
          </p:nvPr>
        </p:nvSpPr>
        <p:spPr>
          <a:xfrm>
            <a:off x="352325" y="911700"/>
            <a:ext cx="50967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Thank you! </a:t>
            </a:r>
            <a:b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038" y="1220150"/>
            <a:ext cx="3505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450000" y="2980200"/>
            <a:ext cx="4389300" cy="1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you feel about work we reviewed today?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Are there areas of our process or findings you'd like more clarity on?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excites you the most? 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Do you have feedback on how these show-and-tells are conducted? How can we make them more beneficial for you?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Technical options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2055063" y="344675"/>
            <a:ext cx="6295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2" name="Google Shape;3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3" name="Google Shape;3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Google Shape;3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3412" y="152300"/>
            <a:ext cx="486000" cy="50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5" name="Google Shape;32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7527" y="241500"/>
            <a:ext cx="3941852" cy="4638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 txBox="1"/>
          <p:nvPr/>
        </p:nvSpPr>
        <p:spPr>
          <a:xfrm>
            <a:off x="6122375" y="814750"/>
            <a:ext cx="29346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Web application on AWS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One-Time Password for user 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authentication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File upload and workflow processes using Step Functions and Lambdas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External facing APIs for integrating back office systems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GOV.UK Notify for sending notifications and reminders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Developer pipelines and terraform for infrastructure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CloudWatch for monitoring and centralised logging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ctrTitle"/>
          </p:nvPr>
        </p:nvSpPr>
        <p:spPr>
          <a:xfrm>
            <a:off x="337575" y="141600"/>
            <a:ext cx="82125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50" y="1848150"/>
            <a:ext cx="2023600" cy="19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ctrTitle"/>
          </p:nvPr>
        </p:nvSpPr>
        <p:spPr>
          <a:xfrm>
            <a:off x="3679200" y="1599675"/>
            <a:ext cx="3905700" cy="22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Project Goals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This Sprint Focus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Next Sprint Focus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Feedback and Q&amp;A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type="ctrTitle"/>
          </p:nvPr>
        </p:nvSpPr>
        <p:spPr>
          <a:xfrm>
            <a:off x="337575" y="141600"/>
            <a:ext cx="82125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Problem Statements - Why are we here? </a:t>
            </a: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3073838" y="2013875"/>
            <a:ext cx="1944600" cy="1569600"/>
            <a:chOff x="3071457" y="2013875"/>
            <a:chExt cx="1944600" cy="1569600"/>
          </a:xfrm>
        </p:grpSpPr>
        <p:sp>
          <p:nvSpPr>
            <p:cNvPr id="83" name="Google Shape;83;p1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1131625" y="2013875"/>
            <a:ext cx="1944600" cy="1569600"/>
            <a:chOff x="1126863" y="2013875"/>
            <a:chExt cx="1944600" cy="1569600"/>
          </a:xfrm>
        </p:grpSpPr>
        <p:sp>
          <p:nvSpPr>
            <p:cNvPr id="87" name="Google Shape;87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91" name="Google Shape;91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/>
              </a:br>
              <a:endParaRPr/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94" name="Google Shape;94;p1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3073838" y="2013875"/>
            <a:ext cx="1944600" cy="1569600"/>
            <a:chOff x="3071457" y="2013875"/>
            <a:chExt cx="1944600" cy="1569600"/>
          </a:xfrm>
        </p:grpSpPr>
        <p:sp>
          <p:nvSpPr>
            <p:cNvPr id="97" name="Google Shape;97;p1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3316094" y="2256360"/>
              <a:ext cx="1451700" cy="11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 holders would need a service that is mobile, interactive and desirable</a:t>
              </a:r>
              <a:r>
                <a:rPr b="1" lang="en-GB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9" name="Google Shape;99;p15"/>
          <p:cNvSpPr txBox="1"/>
          <p:nvPr/>
        </p:nvSpPr>
        <p:spPr>
          <a:xfrm>
            <a:off x="358575" y="3783225"/>
            <a:ext cx="8579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believe that digitising the taxi "Manage my licence" service will </a:t>
            </a:r>
            <a:r>
              <a:rPr i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outcomes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by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simplifying the service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It will create a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sense of ownership 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licence holders and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streamline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business process.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0" name="Google Shape;100;p15"/>
          <p:cNvGrpSpPr/>
          <p:nvPr/>
        </p:nvGrpSpPr>
        <p:grpSpPr>
          <a:xfrm>
            <a:off x="1131625" y="2013875"/>
            <a:ext cx="1944600" cy="1569600"/>
            <a:chOff x="1126863" y="2013875"/>
            <a:chExt cx="1944600" cy="1569600"/>
          </a:xfrm>
        </p:grpSpPr>
        <p:sp>
          <p:nvSpPr>
            <p:cNvPr id="101" name="Google Shape;101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1351638" y="2256367"/>
              <a:ext cx="1451700" cy="8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 holders find it challenging to manage their taxi licence</a:t>
              </a:r>
              <a:r>
                <a:rPr b="1" lang="en-GB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5018450" y="2013875"/>
            <a:ext cx="1944600" cy="1569600"/>
            <a:chOff x="1126863" y="2013875"/>
            <a:chExt cx="1944600" cy="1569600"/>
          </a:xfrm>
        </p:grpSpPr>
        <p:sp>
          <p:nvSpPr>
            <p:cNvPr id="104" name="Google Shape;104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1351638" y="2256375"/>
              <a:ext cx="15453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The licensing teams spend a large proportion of their time chasing licence holders. This process varies from council to council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Alpha Goals and Hypotheses </a:t>
            </a: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5" name="Google Shape;115;p16"/>
          <p:cNvGrpSpPr/>
          <p:nvPr/>
        </p:nvGrpSpPr>
        <p:grpSpPr>
          <a:xfrm>
            <a:off x="1060800" y="2847241"/>
            <a:ext cx="6566700" cy="670500"/>
            <a:chOff x="1431325" y="2473842"/>
            <a:chExt cx="6566700" cy="670500"/>
          </a:xfrm>
        </p:grpSpPr>
        <p:sp>
          <p:nvSpPr>
            <p:cNvPr id="116" name="Google Shape;116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53501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create alignment within the councils we can realise a more streamlined and efficient service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efficiency across councils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" name="Google Shape;123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4" name="Google Shape;124;p16"/>
          <p:cNvGrpSpPr/>
          <p:nvPr/>
        </p:nvGrpSpPr>
        <p:grpSpPr>
          <a:xfrm>
            <a:off x="1060800" y="2165966"/>
            <a:ext cx="6566700" cy="670500"/>
            <a:chOff x="1431325" y="2473842"/>
            <a:chExt cx="6566700" cy="670500"/>
          </a:xfrm>
        </p:grpSpPr>
        <p:sp>
          <p:nvSpPr>
            <p:cNvPr id="125" name="Google Shape;125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53501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improve the desirability of the service for the drivers then they are more likely to use it and be comfortable with it.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Create a  simplified and desirable service for managing licenses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32" name="Google Shape;132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33" name="Google Shape;133;p16"/>
          <p:cNvGrpSpPr/>
          <p:nvPr/>
        </p:nvGrpSpPr>
        <p:grpSpPr>
          <a:xfrm>
            <a:off x="1060800" y="1455750"/>
            <a:ext cx="6566700" cy="699441"/>
            <a:chOff x="1431325" y="2444900"/>
            <a:chExt cx="6566700" cy="699441"/>
          </a:xfrm>
        </p:grpSpPr>
        <p:sp>
          <p:nvSpPr>
            <p:cNvPr id="134" name="Google Shape;134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5337225" y="2444900"/>
              <a:ext cx="26580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make it easier for licence holders to interact with and understand the service, then we will see proactivity increase because 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they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will have a better understanding of what is required.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proactiveness of Licence Holders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1" name="Google Shape;141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42" name="Google Shape;142;p16"/>
          <p:cNvSpPr txBox="1"/>
          <p:nvPr/>
        </p:nvSpPr>
        <p:spPr>
          <a:xfrm>
            <a:off x="2323500" y="1109000"/>
            <a:ext cx="2390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GOAL</a:t>
            </a:r>
            <a:r>
              <a:rPr b="1" lang="en-GB"/>
              <a:t> </a:t>
            </a:r>
            <a:endParaRPr b="1"/>
          </a:p>
        </p:txBody>
      </p:sp>
      <p:sp>
        <p:nvSpPr>
          <p:cNvPr id="143" name="Google Shape;143;p16"/>
          <p:cNvSpPr txBox="1"/>
          <p:nvPr/>
        </p:nvSpPr>
        <p:spPr>
          <a:xfrm>
            <a:off x="5594075" y="1097150"/>
            <a:ext cx="16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HYPOTHESES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6"/>
          <p:cNvSpPr/>
          <p:nvPr/>
        </p:nvSpPr>
        <p:spPr>
          <a:xfrm rot="-5400000">
            <a:off x="5853750" y="2482975"/>
            <a:ext cx="717900" cy="2833200"/>
          </a:xfrm>
          <a:prstGeom prst="roundRect">
            <a:avLst>
              <a:gd fmla="val 50000" name="adj"/>
            </a:avLst>
          </a:prstGeom>
          <a:solidFill>
            <a:srgbClr val="3D3D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1060805" y="4137619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16"/>
          <p:cNvCxnSpPr/>
          <p:nvPr/>
        </p:nvCxnSpPr>
        <p:spPr>
          <a:xfrm>
            <a:off x="4771116" y="4175559"/>
            <a:ext cx="0" cy="444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47" name="Google Shape;147;p16"/>
          <p:cNvGrpSpPr/>
          <p:nvPr/>
        </p:nvGrpSpPr>
        <p:grpSpPr>
          <a:xfrm>
            <a:off x="1060800" y="3584591"/>
            <a:ext cx="6566700" cy="1394350"/>
            <a:chOff x="1431325" y="1749992"/>
            <a:chExt cx="6566700" cy="1394350"/>
          </a:xfrm>
        </p:grpSpPr>
        <p:sp>
          <p:nvSpPr>
            <p:cNvPr id="148" name="Google Shape;148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5414280" y="174999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create specific services aligned to each of councils we can realise a more streamlined and efficient service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Reduce time on back end processes that directly impact the licence holders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(note: internal backend processes are not likely to be prioritised as part of the alpha)</a:t>
              </a: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4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" name="Google Shape;155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6" name="Google Shape;156;p16"/>
          <p:cNvSpPr txBox="1"/>
          <p:nvPr/>
        </p:nvSpPr>
        <p:spPr>
          <a:xfrm>
            <a:off x="5015879" y="4321954"/>
            <a:ext cx="2337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we reduced time spent on backend processes, it would free up time for the councils to focus on more meaningful work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Alpha Metrics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5523113" y="29929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1060800" y="2847241"/>
            <a:ext cx="6566700" cy="670500"/>
            <a:chOff x="1431325" y="2473842"/>
            <a:chExt cx="6566700" cy="670500"/>
          </a:xfrm>
        </p:grpSpPr>
        <p:sp>
          <p:nvSpPr>
            <p:cNvPr id="166" name="Google Shape;166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efficiency across councils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72" name="Google Shape;172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73" name="Google Shape;173;p17"/>
          <p:cNvGrpSpPr/>
          <p:nvPr/>
        </p:nvGrpSpPr>
        <p:grpSpPr>
          <a:xfrm>
            <a:off x="1060800" y="2061505"/>
            <a:ext cx="6566700" cy="670500"/>
            <a:chOff x="1431325" y="2473842"/>
            <a:chExt cx="6566700" cy="670500"/>
          </a:xfrm>
        </p:grpSpPr>
        <p:sp>
          <p:nvSpPr>
            <p:cNvPr id="174" name="Google Shape;174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Create a  simplified and desirable service for managing licenses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80" name="Google Shape;180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81" name="Google Shape;181;p17"/>
          <p:cNvGrpSpPr/>
          <p:nvPr/>
        </p:nvGrpSpPr>
        <p:grpSpPr>
          <a:xfrm>
            <a:off x="1060800" y="1379550"/>
            <a:ext cx="6566700" cy="1324800"/>
            <a:chOff x="1431325" y="2444900"/>
            <a:chExt cx="6566700" cy="1324800"/>
          </a:xfrm>
        </p:grpSpPr>
        <p:sp>
          <p:nvSpPr>
            <p:cNvPr id="182" name="Google Shape;182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5337225" y="2444900"/>
              <a:ext cx="2658000" cy="13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Reduction in number of drivers going through escalation process to ensure licence validity</a:t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Reduction in number of suspensions due to failure of compliance</a:t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Reduction in number of new applications that are processed due to missed renewal dates</a:t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proactiveness of Licence Holders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89" name="Google Shape;189;p17"/>
            <p:cNvCxnSpPr/>
            <p:nvPr/>
          </p:nvCxnSpPr>
          <p:spPr>
            <a:xfrm>
              <a:off x="5209891" y="2585784"/>
              <a:ext cx="2700" cy="712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90" name="Google Shape;190;p17"/>
          <p:cNvSpPr txBox="1"/>
          <p:nvPr/>
        </p:nvSpPr>
        <p:spPr>
          <a:xfrm>
            <a:off x="2323500" y="1109000"/>
            <a:ext cx="2390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GOAL</a:t>
            </a:r>
            <a:r>
              <a:rPr b="1" lang="en-GB"/>
              <a:t> </a:t>
            </a:r>
            <a:endParaRPr b="1"/>
          </a:p>
        </p:txBody>
      </p:sp>
      <p:sp>
        <p:nvSpPr>
          <p:cNvPr id="191" name="Google Shape;191;p17"/>
          <p:cNvSpPr txBox="1"/>
          <p:nvPr/>
        </p:nvSpPr>
        <p:spPr>
          <a:xfrm>
            <a:off x="5594075" y="1097150"/>
            <a:ext cx="16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METRIC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1137005" y="3680419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17"/>
          <p:cNvCxnSpPr/>
          <p:nvPr/>
        </p:nvCxnSpPr>
        <p:spPr>
          <a:xfrm>
            <a:off x="4771116" y="3489759"/>
            <a:ext cx="0" cy="444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4" name="Google Shape;194;p17"/>
          <p:cNvGrpSpPr/>
          <p:nvPr/>
        </p:nvGrpSpPr>
        <p:grpSpPr>
          <a:xfrm>
            <a:off x="1060800" y="2898791"/>
            <a:ext cx="6566700" cy="1394350"/>
            <a:chOff x="1431325" y="1749992"/>
            <a:chExt cx="6566700" cy="1394350"/>
          </a:xfrm>
        </p:grpSpPr>
        <p:sp>
          <p:nvSpPr>
            <p:cNvPr id="195" name="Google Shape;195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5414280" y="174999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create specific services aligned to each of councils we can realise a more streamlined and efficient service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Reduce time on back end processes that directly impact the licence holders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(note: internal backend processes are not likely to be prioritised as part of the alpha)</a:t>
              </a: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4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02" name="Google Shape;202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03" name="Google Shape;203;p17"/>
          <p:cNvSpPr txBox="1"/>
          <p:nvPr/>
        </p:nvSpPr>
        <p:spPr>
          <a:xfrm>
            <a:off x="5015879" y="3636154"/>
            <a:ext cx="2337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Reduction in cost and time spent chasing to ensure licence validity</a:t>
            </a: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Increase staff time availability to use on other, more valuable proactive licence administration</a:t>
            </a: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276" y="162740"/>
            <a:ext cx="486000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ctrTitle"/>
          </p:nvPr>
        </p:nvSpPr>
        <p:spPr>
          <a:xfrm>
            <a:off x="54825" y="1665575"/>
            <a:ext cx="71067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Proactiveness &amp;  Simplification</a:t>
            </a: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000" y="294000"/>
            <a:ext cx="3233000" cy="48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62500" y="721450"/>
            <a:ext cx="2178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Goal Summary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2747350" y="180000"/>
            <a:ext cx="5997900" cy="45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goals of the last 2 sprints were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Round 2 UR </a:t>
            </a: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Recruitment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Creation of the </a:t>
            </a: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Prototype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Licence Holder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Prototype testing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Licence Holder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Research Synthesis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0" y="2505075"/>
            <a:ext cx="2418351" cy="15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Prototype Demo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2055063" y="344675"/>
            <a:ext cx="6295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Prototype demo!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/>
        </p:nvSpPr>
        <p:spPr>
          <a:xfrm>
            <a:off x="2055075" y="892350"/>
            <a:ext cx="6295200" cy="21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To do / pending / completed task list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Status tags for tasks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Details of current licenses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External help links throughout the task journey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Applying for a new license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Profile and settings inc. contact preferences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Research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Recruitment Overview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750" y="820899"/>
            <a:ext cx="2025325" cy="31581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p21"/>
          <p:cNvSpPr txBox="1"/>
          <p:nvPr/>
        </p:nvSpPr>
        <p:spPr>
          <a:xfrm>
            <a:off x="2015775" y="322225"/>
            <a:ext cx="45204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We recruited by: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Filtering participants who expressed interest in being approached for a second round</a:t>
            </a:r>
            <a:br>
              <a:rPr lang="en-GB" sz="1300">
                <a:latin typeface="Poppins"/>
                <a:ea typeface="Poppins"/>
                <a:cs typeface="Poppins"/>
                <a:sym typeface="Poppins"/>
              </a:rPr>
            </a:b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Emailing each person individually with a new letter relaying dates, session details and times</a:t>
            </a:r>
            <a:br>
              <a:rPr lang="en-GB" sz="1300">
                <a:latin typeface="Poppins"/>
                <a:ea typeface="Poppins"/>
                <a:cs typeface="Poppins"/>
                <a:sym typeface="Poppins"/>
              </a:rPr>
            </a:b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Creating a new screener and shorter letter for the councils to send out when we didn't receive any responses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9" name="Google Shape;2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5026" y="3392927"/>
            <a:ext cx="6553224" cy="1738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7">
            <a:alphaModFix/>
          </a:blip>
          <a:srcRect b="31176" l="0" r="0" t="0"/>
          <a:stretch/>
        </p:blipFill>
        <p:spPr>
          <a:xfrm>
            <a:off x="6247617" y="2937749"/>
            <a:ext cx="2890458" cy="219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282BD6B1D2A4D82758F12C4AFBF26" ma:contentTypeVersion="14" ma:contentTypeDescription="Create a new document." ma:contentTypeScope="" ma:versionID="cff09ed85a05847339a5e78e260e4121">
  <xsd:schema xmlns:xsd="http://www.w3.org/2001/XMLSchema" xmlns:xs="http://www.w3.org/2001/XMLSchema" xmlns:p="http://schemas.microsoft.com/office/2006/metadata/properties" xmlns:ns2="40a64eba-8aa6-44af-b526-51966b8ea402" xmlns:ns3="894b2f58-d0b0-4548-a302-6752fc677cf2" targetNamespace="http://schemas.microsoft.com/office/2006/metadata/properties" ma:root="true" ma:fieldsID="7f42bbd14593de6bdc4981d7633fd9e7" ns2:_="" ns3:_="">
    <xsd:import namespace="40a64eba-8aa6-44af-b526-51966b8ea402"/>
    <xsd:import namespace="894b2f58-d0b0-4548-a302-6752fc677c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Council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64eba-8aa6-44af-b526-51966b8ea40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e463ed-b70e-4b8a-81be-bcdfa2e26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ouncil" ma:index="16" nillable="true" ma:displayName="Council" ma:format="Dropdown" ma:internalName="Council">
      <xsd:simpleType>
        <xsd:restriction base="dms:Choice">
          <xsd:enumeration value="Rushmoor"/>
          <xsd:enumeration value="North Tyneside"/>
          <xsd:enumeration value="Basingstoke &amp; Deane / Hart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b2f58-d0b0-4548-a302-6752fc677c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a94f08e-64d0-4de1-87d2-7d2a506266b7}" ma:internalName="TaxCatchAll" ma:showField="CatchAllData" ma:web="894b2f58-d0b0-4548-a302-6752fc677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b2f58-d0b0-4548-a302-6752fc677cf2" xsi:nil="true"/>
    <Council xmlns="40a64eba-8aa6-44af-b526-51966b8ea402" xsi:nil="true"/>
    <lcf76f155ced4ddcb4097134ff3c332f xmlns="40a64eba-8aa6-44af-b526-51966b8ea4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F177EB-9CDB-49F6-9371-925DB655EF22}"/>
</file>

<file path=customXml/itemProps2.xml><?xml version="1.0" encoding="utf-8"?>
<ds:datastoreItem xmlns:ds="http://schemas.openxmlformats.org/officeDocument/2006/customXml" ds:itemID="{D95DA800-9A93-44F3-A3EB-6A6A8BCEE219}"/>
</file>

<file path=customXml/itemProps3.xml><?xml version="1.0" encoding="utf-8"?>
<ds:datastoreItem xmlns:ds="http://schemas.openxmlformats.org/officeDocument/2006/customXml" ds:itemID="{5E0B596B-83A5-400C-8109-4226323CDF3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0x010100183282BD6B1D2A4D82758F12C4AFBF26</vt:lpwstr>
  </property>
</Properties>
</file>