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28"/>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x="9144000" cy="5143500" type="screen16x9"/>
  <p:notesSz cx="6858000" cy="9144000"/>
  <p:embeddedFontLst>
    <p:embeddedFont>
      <p:font typeface="Helvetica Neue" panose="020B0604020202020204" charset="0"/>
      <p:regular r:id="rId29"/>
      <p:bold r:id="rId30"/>
      <p:italic r:id="rId31"/>
      <p:boldItalic r:id="rId32"/>
    </p:embeddedFont>
    <p:embeddedFont>
      <p:font typeface="Poppins" panose="00000500000000000000" pitchFamily="2" charset="0"/>
      <p:regular r:id="rId33"/>
      <p:bold r:id="rId34"/>
      <p:italic r:id="rId35"/>
      <p:boldItalic r:id="rId3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160">
          <p15:clr>
            <a:srgbClr val="A4A3A4"/>
          </p15:clr>
        </p15:guide>
        <p15:guide id="2" pos="2880">
          <p15:clr>
            <a:srgbClr val="A4A3A4"/>
          </p15:clr>
        </p15:guide>
        <p15:guide id="3" pos="5386">
          <p15:clr>
            <a:srgbClr val="9AA0A6"/>
          </p15:clr>
        </p15:guide>
        <p15:guide id="4" orient="horz" pos="1443">
          <p15:clr>
            <a:srgbClr val="9AA0A6"/>
          </p15:clr>
        </p15:guide>
        <p15:guide id="5" pos="283">
          <p15:clr>
            <a:srgbClr val="9AA0A6"/>
          </p15:clr>
        </p15:guide>
        <p15:guide id="6" orient="horz" pos="113">
          <p15:clr>
            <a:srgbClr val="9AA0A6"/>
          </p15:clr>
        </p15:guide>
        <p15:guide id="7" orient="horz" pos="794">
          <p15:clr>
            <a:srgbClr val="9AA0A6"/>
          </p15:clr>
        </p15:guide>
        <p15:guide id="8" pos="3202">
          <p15:clr>
            <a:srgbClr val="9AA0A6"/>
          </p15:clr>
        </p15:guide>
        <p15:guide id="9" orient="horz" pos="471">
          <p15:clr>
            <a:srgbClr val="9AA0A6"/>
          </p15:clr>
        </p15:guide>
        <p15:guide id="10" pos="2318">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D22AC78-6765-4736-9AEF-DF42DE663BDE}">
  <a:tblStyle styleId="{FD22AC78-6765-4736-9AEF-DF42DE663BDE}"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BDC9BBD-3C94-49D2-A6E4-85D7F3FF6A46}"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1160"/>
        <p:guide pos="2880"/>
        <p:guide pos="5386"/>
        <p:guide orient="horz" pos="1443"/>
        <p:guide pos="283"/>
        <p:guide orient="horz" pos="113"/>
        <p:guide orient="horz" pos="794"/>
        <p:guide pos="3202"/>
        <p:guide orient="horz" pos="471"/>
        <p:guide pos="2318"/>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font" Target="fonts/font6.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font" Target="fonts/font5.fntdata"/><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1.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4.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36" Type="http://schemas.openxmlformats.org/officeDocument/2006/relationships/font" Target="fonts/font8.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3.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font" Target="fonts/font2.fntdata"/><Relationship Id="rId35" Type="http://schemas.openxmlformats.org/officeDocument/2006/relationships/font" Target="fonts/font7.fntdata"/><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docs.google.com/document/d/1eNh514iQH4fXRfZzy8cbamkGhDdoD2BI9a_c-zq8x2U/edit#heading=h.34bfjobzhmd1"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docs.google.com/document/d/1vONwuJxCn5o0IFtorNKRFCWKQmNq3QHa8EoRDyudbCA/edit?pli=1"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docs.google.com/document/d/1vONwuJxCn5o0IFtorNKRFCWKQmNq3QHa8EoRDyudbCA/edit?pli=1"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figma.com/proto/xljAck5hwdwY16C4Zyg379/Prototype?node-id=229-745&amp;starting-point-node-id=229%3A745&amp;mode=design&amp;t=81qMNzyXPQdgubtl-1"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s://www.figma.com/proto/xljAck5hwdwY16C4Zyg379/Prototype?node-id=229-3796&amp;starting-point-node-id=229%3A3796&amp;mode=design&amp;t=1ATLPEpCGDL0vhfw-1" TargetMode="External"/><Relationship Id="rId4" Type="http://schemas.openxmlformats.org/officeDocument/2006/relationships/hyperlink" Target="https://www.figma.com/proto/xljAck5hwdwY16C4Zyg379/Prototype?node-id=180-272&amp;starting-point-node-id=180%3A272&amp;mode=design&amp;t=tL4hMz1oWJ5unrHh-1"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docs.google.com/document/d/1eNh514iQH4fXRfZzy8cbamkGhDdoD2BI9a_c-zq8x2U/edit#heading=h.34bfjobzhmd1"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284c8e00e47_0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284c8e00e47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b="1"/>
              <a:t>*</a:t>
            </a:r>
            <a:r>
              <a:rPr lang="en-GB"/>
              <a:t>The only exception to this was one small operator who identified as struggling with technology himself and was uncomfortable with the added workload of supporting drivers with digital applications. He felt it should be the responsibility of licensing teams to support licence holders with applications</a:t>
            </a:r>
            <a:br>
              <a:rPr lang="en-GB"/>
            </a:br>
            <a:br>
              <a:rPr lang="en-GB"/>
            </a:br>
            <a:r>
              <a:rPr lang="en-GB">
                <a:solidFill>
                  <a:schemeClr val="dk1"/>
                </a:solidFill>
              </a:rPr>
              <a:t>Link to the full report can be found here: </a:t>
            </a:r>
            <a:r>
              <a:rPr lang="en-GB" u="sng">
                <a:solidFill>
                  <a:schemeClr val="hlink"/>
                </a:solidFill>
                <a:hlinkClick r:id="rId3"/>
              </a:rPr>
              <a:t>https://docs.google.com/document/d/1eNh514iQH4fXRfZzy8cbamkGhDdoD2BI9a_c-zq8x2U/edit#heading=h.34bfjobzhmd1</a:t>
            </a:r>
            <a:r>
              <a:rPr lang="en-GB">
                <a:solidFill>
                  <a:schemeClr val="dk1"/>
                </a:solidFill>
              </a:rPr>
              <a:t>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285187c5bfb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285187c5bfb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This then lead to creating some assumptions to test in the project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2819dba5afe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2819dba5afe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284a373aaa8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284a373aaa8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284a373aaa8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284a373aaa8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284a373aaa8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284a373aaa8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284a373aaa8_0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284a373aaa8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284a373aaa8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284a373aaa8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284a373aaa8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 name="Google Shape;257;g284a373aaa8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1e83b3c10a6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6" name="Google Shape;266;g1e83b3c10a6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3bd6b4261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3bd6b4261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Started with understanding the problem at hand; summary of this is as detailed above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284c8e00e47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4" name="Google Shape;274;g284c8e00e47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1e83b3c10a6_2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1e83b3c10a6_2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g284a373aaa8_0_1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1" name="Google Shape;291;g284a373aaa8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1e53d2afd08_3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1e53d2afd08_3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1e53d2afd08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e53d2afd08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Started with understanding the problem at hand; summary of this is as detailed above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60c1a1846d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260c1a1846d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This then lead to creating some assumptions to test in the project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84a373aaa8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84a373aaa8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This then lead to creating some assumptions to test in the project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284c8e00e47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284c8e00e47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Link to the full report can be found here: </a:t>
            </a:r>
            <a:r>
              <a:rPr lang="en-GB" u="sng">
                <a:solidFill>
                  <a:schemeClr val="hlink"/>
                </a:solidFill>
                <a:hlinkClick r:id="rId3"/>
              </a:rPr>
              <a:t>https://docs.google.com/document/d/1vONwuJxCn5o0IFtorNKRFCWKQmNq3QHa8EoRDyudbCA/edit?pli=1</a:t>
            </a:r>
            <a:r>
              <a:rPr lang="en-GB"/>
              <a:t>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84c8e00e47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284c8e00e47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a:solidFill>
                  <a:schemeClr val="dk1"/>
                </a:solidFill>
              </a:rPr>
              <a:t>Link to the full report can be found here: </a:t>
            </a:r>
            <a:r>
              <a:rPr lang="en-GB" u="sng">
                <a:solidFill>
                  <a:schemeClr val="hlink"/>
                </a:solidFill>
                <a:hlinkClick r:id="rId3"/>
              </a:rPr>
              <a:t>https://docs.google.com/document/d/1vONwuJxCn5o0IFtorNKRFCWKQmNq3QHa8EoRDyudbCA/edit?pli=1</a:t>
            </a:r>
            <a:r>
              <a:rPr lang="en-GB">
                <a:solidFill>
                  <a:schemeClr val="dk1"/>
                </a:solidFill>
              </a:rPr>
              <a:t>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284c8e00e47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284c8e00e47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2100" algn="l" rtl="0">
              <a:lnSpc>
                <a:spcPct val="115000"/>
              </a:lnSpc>
              <a:spcBef>
                <a:spcPts val="0"/>
              </a:spcBef>
              <a:spcAft>
                <a:spcPts val="0"/>
              </a:spcAft>
              <a:buClr>
                <a:srgbClr val="434343"/>
              </a:buClr>
              <a:buSzPts val="1000"/>
              <a:buFont typeface="Poppins"/>
              <a:buChar char="●"/>
            </a:pPr>
            <a:r>
              <a:rPr lang="en-GB" sz="1000" u="sng">
                <a:solidFill>
                  <a:srgbClr val="1155CC"/>
                </a:solidFill>
                <a:latin typeface="Poppins"/>
                <a:ea typeface="Poppins"/>
                <a:cs typeface="Poppins"/>
                <a:sym typeface="Poppins"/>
                <a:hlinkClick r:id="rId3">
                  <a:extLst>
                    <a:ext uri="{A12FA001-AC4F-418D-AE19-62706E023703}">
                      <ahyp:hlinkClr xmlns:ahyp="http://schemas.microsoft.com/office/drawing/2018/hyperlinkcolor" val="tx"/>
                    </a:ext>
                  </a:extLst>
                </a:hlinkClick>
              </a:rPr>
              <a:t>Basingstoke Figma Prototype</a:t>
            </a:r>
            <a:endParaRPr sz="1000">
              <a:solidFill>
                <a:srgbClr val="434343"/>
              </a:solidFill>
              <a:latin typeface="Poppins"/>
              <a:ea typeface="Poppins"/>
              <a:cs typeface="Poppins"/>
              <a:sym typeface="Poppins"/>
            </a:endParaRPr>
          </a:p>
          <a:p>
            <a:pPr marL="457200" lvl="0" indent="-292100" algn="l" rtl="0">
              <a:lnSpc>
                <a:spcPct val="115000"/>
              </a:lnSpc>
              <a:spcBef>
                <a:spcPts val="0"/>
              </a:spcBef>
              <a:spcAft>
                <a:spcPts val="0"/>
              </a:spcAft>
              <a:buClr>
                <a:srgbClr val="434343"/>
              </a:buClr>
              <a:buSzPts val="1000"/>
              <a:buFont typeface="Poppins"/>
              <a:buChar char="●"/>
            </a:pPr>
            <a:r>
              <a:rPr lang="en-GB" sz="1000" u="sng">
                <a:solidFill>
                  <a:srgbClr val="1155CC"/>
                </a:solidFill>
                <a:latin typeface="Poppins"/>
                <a:ea typeface="Poppins"/>
                <a:cs typeface="Poppins"/>
                <a:sym typeface="Poppins"/>
                <a:hlinkClick r:id="rId4">
                  <a:extLst>
                    <a:ext uri="{A12FA001-AC4F-418D-AE19-62706E023703}">
                      <ahyp:hlinkClr xmlns:ahyp="http://schemas.microsoft.com/office/drawing/2018/hyperlinkcolor" val="tx"/>
                    </a:ext>
                  </a:extLst>
                </a:hlinkClick>
              </a:rPr>
              <a:t>Rushmoor Figma Prototype</a:t>
            </a:r>
            <a:endParaRPr sz="1000">
              <a:solidFill>
                <a:srgbClr val="434343"/>
              </a:solidFill>
              <a:latin typeface="Poppins"/>
              <a:ea typeface="Poppins"/>
              <a:cs typeface="Poppins"/>
              <a:sym typeface="Poppins"/>
            </a:endParaRPr>
          </a:p>
          <a:p>
            <a:pPr marL="457200" lvl="0" indent="-292100" algn="l" rtl="0">
              <a:lnSpc>
                <a:spcPct val="115000"/>
              </a:lnSpc>
              <a:spcBef>
                <a:spcPts val="0"/>
              </a:spcBef>
              <a:spcAft>
                <a:spcPts val="0"/>
              </a:spcAft>
              <a:buClr>
                <a:srgbClr val="434343"/>
              </a:buClr>
              <a:buSzPts val="1000"/>
              <a:buFont typeface="Poppins"/>
              <a:buChar char="●"/>
            </a:pPr>
            <a:r>
              <a:rPr lang="en-GB" sz="1000" u="sng">
                <a:solidFill>
                  <a:srgbClr val="1155CC"/>
                </a:solidFill>
                <a:latin typeface="Poppins"/>
                <a:ea typeface="Poppins"/>
                <a:cs typeface="Poppins"/>
                <a:sym typeface="Poppins"/>
                <a:hlinkClick r:id="rId5">
                  <a:extLst>
                    <a:ext uri="{A12FA001-AC4F-418D-AE19-62706E023703}">
                      <ahyp:hlinkClr xmlns:ahyp="http://schemas.microsoft.com/office/drawing/2018/hyperlinkcolor" val="tx"/>
                    </a:ext>
                  </a:extLst>
                </a:hlinkClick>
              </a:rPr>
              <a:t>North Tyneside Figma Prototype</a:t>
            </a:r>
            <a:br>
              <a:rPr lang="en-GB"/>
            </a:br>
            <a:endParaRPr/>
          </a:p>
          <a:p>
            <a:pPr marL="0" lvl="0" indent="0" algn="l" rtl="0">
              <a:lnSpc>
                <a:spcPct val="115000"/>
              </a:lnSpc>
              <a:spcBef>
                <a:spcPts val="0"/>
              </a:spcBef>
              <a:spcAft>
                <a:spcPts val="0"/>
              </a:spcAft>
              <a:buNone/>
            </a:pPr>
            <a:r>
              <a:rPr lang="en-GB" sz="1000">
                <a:solidFill>
                  <a:srgbClr val="434343"/>
                </a:solidFill>
                <a:latin typeface="Poppins"/>
                <a:ea typeface="Poppins"/>
                <a:cs typeface="Poppins"/>
                <a:sym typeface="Poppins"/>
              </a:rPr>
              <a:t>Prototype password: </a:t>
            </a:r>
            <a:r>
              <a:rPr lang="en-GB" sz="1000" b="1">
                <a:solidFill>
                  <a:srgbClr val="1D1C1D"/>
                </a:solidFill>
                <a:highlight>
                  <a:srgbClr val="FFFFFF"/>
                </a:highlight>
                <a:latin typeface="Poppins"/>
                <a:ea typeface="Poppins"/>
                <a:cs typeface="Poppins"/>
                <a:sym typeface="Poppins"/>
              </a:rPr>
              <a:t>plum-quill-stylus-speak</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84c8e00e47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284c8e00e47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a:solidFill>
                  <a:schemeClr val="dk1"/>
                </a:solidFill>
              </a:rPr>
              <a:t>Link to the full report can be found here: </a:t>
            </a:r>
            <a:r>
              <a:rPr lang="en-GB" u="sng">
                <a:solidFill>
                  <a:schemeClr val="hlink"/>
                </a:solidFill>
                <a:hlinkClick r:id="rId3"/>
              </a:rPr>
              <a:t>https://docs.google.com/document/d/1eNh514iQH4fXRfZzy8cbamkGhDdoD2BI9a_c-zq8x2U/edit#heading=h.34bfjobzhmd1</a:t>
            </a:r>
            <a:r>
              <a:rPr lang="en-GB">
                <a:solidFill>
                  <a:schemeClr val="dk1"/>
                </a:solidFill>
              </a:rPr>
              <a:t>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localdigital.gov.uk/fund"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docs.google.com/document/d/1Z6o6TPn_x_zyNFujAAP7fDO8RlWnamEW/edit#heading=h.4pd9f0doq837"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hyperlink" Target="https://docs.google.com/document/d/1Z6o6TPn_x_zyNFujAAP7fDO8RlWnamEW/edit#heading=h.8r0g1lfbo1n2"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docs.google.com/document/d/1Z6o6TPn_x_zyNFujAAP7fDO8RlWnamEW/edit#heading=h.gyw8afl3g29q"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hyperlink" Target="https://docs.google.com/document/d/1Z6o6TPn_x_zyNFujAAP7fDO8RlWnamEW/edit#heading=h.ezp4bu1wlg72" TargetMode="External"/><Relationship Id="rId4" Type="http://schemas.openxmlformats.org/officeDocument/2006/relationships/hyperlink" Target="https://docs.google.com/document/d/1Z6o6TPn_x_zyNFujAAP7fDO8RlWnamEW/edit#heading=h.v51qklwlj2bj"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hyperlink" Target="https://docs.google.com/document/d/1Z6o6TPn_x_zyNFujAAP7fDO8RlWnamEW/edit#heading=h.269w4bdg091y"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hyperlink" Target="https://docs.google.com/document/d/1eNh514iQH4fXRfZzy8cbamkGhDdoD2BI9a_c-zq8x2U/edit" TargetMode="External"/><Relationship Id="rId4" Type="http://schemas.openxmlformats.org/officeDocument/2006/relationships/hyperlink" Target="https://docs.google.com/document/d/1Z6o6TPn_x_zyNFujAAP7fDO8RlWnamEW/edit#heading=h.4pd9f0doq837"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299388" y="1298150"/>
            <a:ext cx="8520600" cy="919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Clr>
                <a:schemeClr val="dk1"/>
              </a:buClr>
              <a:buSzPts val="1100"/>
              <a:buFont typeface="Arial"/>
              <a:buNone/>
            </a:pPr>
            <a:endParaRPr sz="4800">
              <a:solidFill>
                <a:srgbClr val="333333"/>
              </a:solidFill>
              <a:latin typeface="Poppins"/>
              <a:ea typeface="Poppins"/>
              <a:cs typeface="Poppins"/>
              <a:sym typeface="Poppins"/>
            </a:endParaRPr>
          </a:p>
          <a:p>
            <a:pPr marL="0" lvl="0" indent="0" algn="ctr" rtl="0">
              <a:spcBef>
                <a:spcPts val="0"/>
              </a:spcBef>
              <a:spcAft>
                <a:spcPts val="0"/>
              </a:spcAft>
              <a:buNone/>
            </a:pPr>
            <a:r>
              <a:rPr lang="en-GB" sz="4800" b="1">
                <a:solidFill>
                  <a:srgbClr val="333333"/>
                </a:solidFill>
                <a:latin typeface="Poppins"/>
                <a:ea typeface="Poppins"/>
                <a:cs typeface="Poppins"/>
                <a:sym typeface="Poppins"/>
              </a:rPr>
              <a:t>Taxi Licensing Alpha </a:t>
            </a:r>
            <a:endParaRPr sz="4800" b="1">
              <a:solidFill>
                <a:srgbClr val="333333"/>
              </a:solidFill>
              <a:latin typeface="Poppins"/>
              <a:ea typeface="Poppins"/>
              <a:cs typeface="Poppins"/>
              <a:sym typeface="Poppins"/>
            </a:endParaRPr>
          </a:p>
          <a:p>
            <a:pPr marL="0" lvl="0" indent="0" algn="ctr" rtl="0">
              <a:spcBef>
                <a:spcPts val="0"/>
              </a:spcBef>
              <a:spcAft>
                <a:spcPts val="0"/>
              </a:spcAft>
              <a:buNone/>
            </a:pPr>
            <a:r>
              <a:rPr lang="en-GB" sz="4800" b="1">
                <a:solidFill>
                  <a:srgbClr val="333333"/>
                </a:solidFill>
                <a:latin typeface="Poppins"/>
                <a:ea typeface="Poppins"/>
                <a:cs typeface="Poppins"/>
                <a:sym typeface="Poppins"/>
              </a:rPr>
              <a:t>Final Show and Tell </a:t>
            </a:r>
            <a:endParaRPr sz="4800" b="1">
              <a:solidFill>
                <a:srgbClr val="333333"/>
              </a:solidFill>
              <a:latin typeface="Poppins"/>
              <a:ea typeface="Poppins"/>
              <a:cs typeface="Poppins"/>
              <a:sym typeface="Poppins"/>
            </a:endParaRPr>
          </a:p>
        </p:txBody>
      </p:sp>
      <p:pic>
        <p:nvPicPr>
          <p:cNvPr id="55" name="Google Shape;55;p13"/>
          <p:cNvPicPr preferRelativeResize="0"/>
          <p:nvPr/>
        </p:nvPicPr>
        <p:blipFill>
          <a:blip r:embed="rId3">
            <a:alphaModFix/>
          </a:blip>
          <a:stretch>
            <a:fillRect/>
          </a:stretch>
        </p:blipFill>
        <p:spPr>
          <a:xfrm>
            <a:off x="6868150" y="4376325"/>
            <a:ext cx="1928960" cy="464351"/>
          </a:xfrm>
          <a:prstGeom prst="rect">
            <a:avLst/>
          </a:prstGeom>
          <a:noFill/>
          <a:ln>
            <a:noFill/>
          </a:ln>
        </p:spPr>
      </p:pic>
      <p:pic>
        <p:nvPicPr>
          <p:cNvPr id="56" name="Google Shape;56;p13"/>
          <p:cNvPicPr preferRelativeResize="0"/>
          <p:nvPr/>
        </p:nvPicPr>
        <p:blipFill>
          <a:blip r:embed="rId4">
            <a:alphaModFix/>
          </a:blip>
          <a:stretch>
            <a:fillRect/>
          </a:stretch>
        </p:blipFill>
        <p:spPr>
          <a:xfrm>
            <a:off x="437684" y="597322"/>
            <a:ext cx="2122600" cy="2170675"/>
          </a:xfrm>
          <a:prstGeom prst="rect">
            <a:avLst/>
          </a:prstGeom>
          <a:noFill/>
          <a:ln>
            <a:noFill/>
          </a:ln>
        </p:spPr>
      </p:pic>
      <p:pic>
        <p:nvPicPr>
          <p:cNvPr id="57" name="Google Shape;57;p13"/>
          <p:cNvPicPr preferRelativeResize="0"/>
          <p:nvPr/>
        </p:nvPicPr>
        <p:blipFill>
          <a:blip r:embed="rId5">
            <a:alphaModFix/>
          </a:blip>
          <a:stretch>
            <a:fillRect/>
          </a:stretch>
        </p:blipFill>
        <p:spPr>
          <a:xfrm rot="-9600001">
            <a:off x="7655300" y="267750"/>
            <a:ext cx="981075" cy="1390650"/>
          </a:xfrm>
          <a:prstGeom prst="rect">
            <a:avLst/>
          </a:prstGeom>
          <a:noFill/>
          <a:ln>
            <a:noFill/>
          </a:ln>
        </p:spPr>
      </p:pic>
      <p:sp>
        <p:nvSpPr>
          <p:cNvPr id="58" name="Google Shape;58;p13"/>
          <p:cNvSpPr txBox="1"/>
          <p:nvPr/>
        </p:nvSpPr>
        <p:spPr>
          <a:xfrm>
            <a:off x="336050" y="3132950"/>
            <a:ext cx="3000000" cy="431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1600">
                <a:solidFill>
                  <a:schemeClr val="dk1"/>
                </a:solidFill>
                <a:latin typeface="Poppins"/>
                <a:ea typeface="Poppins"/>
                <a:cs typeface="Poppins"/>
                <a:sym typeface="Poppins"/>
              </a:rPr>
              <a:t>9th October 2023</a:t>
            </a:r>
            <a:endParaRPr/>
          </a:p>
        </p:txBody>
      </p:sp>
      <p:pic>
        <p:nvPicPr>
          <p:cNvPr id="59" name="Google Shape;59;p13"/>
          <p:cNvPicPr preferRelativeResize="0"/>
          <p:nvPr/>
        </p:nvPicPr>
        <p:blipFill>
          <a:blip r:embed="rId6">
            <a:alphaModFix/>
          </a:blip>
          <a:stretch>
            <a:fillRect/>
          </a:stretch>
        </p:blipFill>
        <p:spPr>
          <a:xfrm>
            <a:off x="627950" y="3852800"/>
            <a:ext cx="1042750" cy="1042750"/>
          </a:xfrm>
          <a:prstGeom prst="rect">
            <a:avLst/>
          </a:prstGeom>
          <a:noFill/>
          <a:ln>
            <a:noFill/>
          </a:ln>
        </p:spPr>
      </p:pic>
      <p:sp>
        <p:nvSpPr>
          <p:cNvPr id="60" name="Google Shape;60;p13"/>
          <p:cNvSpPr txBox="1"/>
          <p:nvPr/>
        </p:nvSpPr>
        <p:spPr>
          <a:xfrm>
            <a:off x="2446150" y="4669975"/>
            <a:ext cx="4090500" cy="323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900" i="1">
                <a:solidFill>
                  <a:schemeClr val="dk1"/>
                </a:solidFill>
                <a:highlight>
                  <a:schemeClr val="lt1"/>
                </a:highlight>
                <a:latin typeface="Poppins"/>
                <a:ea typeface="Poppins"/>
                <a:cs typeface="Poppins"/>
                <a:sym typeface="Poppins"/>
              </a:rPr>
              <a:t>This project has been funded by the </a:t>
            </a:r>
            <a:r>
              <a:rPr lang="en-GB" sz="900" i="1" u="sng">
                <a:solidFill>
                  <a:srgbClr val="009B99"/>
                </a:solidFill>
                <a:highlight>
                  <a:schemeClr val="lt1"/>
                </a:highlight>
                <a:latin typeface="Poppins"/>
                <a:ea typeface="Poppins"/>
                <a:cs typeface="Poppins"/>
                <a:sym typeface="Poppins"/>
                <a:hlinkClick r:id="rId7">
                  <a:extLst>
                    <a:ext uri="{A12FA001-AC4F-418D-AE19-62706E023703}">
                      <ahyp:hlinkClr xmlns:ahyp="http://schemas.microsoft.com/office/drawing/2018/hyperlinkcolor" val="tx"/>
                    </a:ext>
                  </a:extLst>
                </a:hlinkClick>
              </a:rPr>
              <a:t>DLUHC Local Digital Fund</a:t>
            </a:r>
            <a:endParaRPr sz="900">
              <a:highlight>
                <a:schemeClr val="lt1"/>
              </a:highlight>
              <a:latin typeface="Poppins"/>
              <a:ea typeface="Poppins"/>
              <a:cs typeface="Poppins"/>
              <a:sym typeface="Poppi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2"/>
          <p:cNvSpPr/>
          <p:nvPr/>
        </p:nvSpPr>
        <p:spPr>
          <a:xfrm>
            <a:off x="0" y="0"/>
            <a:ext cx="1889100" cy="51435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2"/>
          <p:cNvSpPr txBox="1"/>
          <p:nvPr/>
        </p:nvSpPr>
        <p:spPr>
          <a:xfrm>
            <a:off x="-150" y="747625"/>
            <a:ext cx="1889100" cy="18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333333"/>
                </a:solidFill>
                <a:latin typeface="Poppins"/>
                <a:ea typeface="Poppins"/>
                <a:cs typeface="Poppins"/>
                <a:sym typeface="Poppins"/>
              </a:rPr>
              <a:t>User research - </a:t>
            </a:r>
            <a:endParaRPr sz="2000" b="1">
              <a:solidFill>
                <a:srgbClr val="333333"/>
              </a:solidFill>
              <a:latin typeface="Poppins"/>
              <a:ea typeface="Poppins"/>
              <a:cs typeface="Poppins"/>
              <a:sym typeface="Poppins"/>
            </a:endParaRPr>
          </a:p>
          <a:p>
            <a:pPr marL="0" lvl="0" indent="0" algn="l" rtl="0">
              <a:spcBef>
                <a:spcPts val="0"/>
              </a:spcBef>
              <a:spcAft>
                <a:spcPts val="0"/>
              </a:spcAft>
              <a:buNone/>
            </a:pPr>
            <a:r>
              <a:rPr lang="en-GB" sz="2000" b="1">
                <a:solidFill>
                  <a:srgbClr val="333333"/>
                </a:solidFill>
                <a:latin typeface="Poppins"/>
                <a:ea typeface="Poppins"/>
                <a:cs typeface="Poppins"/>
                <a:sym typeface="Poppins"/>
              </a:rPr>
              <a:t>Round 2 findings</a:t>
            </a:r>
            <a:endParaRPr sz="2000" b="1">
              <a:solidFill>
                <a:srgbClr val="333333"/>
              </a:solidFill>
              <a:latin typeface="Poppins"/>
              <a:ea typeface="Poppins"/>
              <a:cs typeface="Poppins"/>
              <a:sym typeface="Poppins"/>
            </a:endParaRPr>
          </a:p>
        </p:txBody>
      </p:sp>
      <p:sp>
        <p:nvSpPr>
          <p:cNvPr id="169" name="Google Shape;169;p22"/>
          <p:cNvSpPr txBox="1"/>
          <p:nvPr/>
        </p:nvSpPr>
        <p:spPr>
          <a:xfrm>
            <a:off x="2055063" y="344675"/>
            <a:ext cx="6295200" cy="58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b="1">
                <a:latin typeface="Poppins"/>
                <a:ea typeface="Poppins"/>
                <a:cs typeface="Poppins"/>
                <a:sym typeface="Poppins"/>
              </a:rPr>
              <a:t>User research - Round 2 findings</a:t>
            </a:r>
            <a:endParaRPr b="1">
              <a:latin typeface="Poppins"/>
              <a:ea typeface="Poppins"/>
              <a:cs typeface="Poppins"/>
              <a:sym typeface="Poppins"/>
            </a:endParaRPr>
          </a:p>
        </p:txBody>
      </p:sp>
      <p:sp>
        <p:nvSpPr>
          <p:cNvPr id="170" name="Google Shape;170;p22"/>
          <p:cNvSpPr txBox="1"/>
          <p:nvPr/>
        </p:nvSpPr>
        <p:spPr>
          <a:xfrm>
            <a:off x="2055075" y="892350"/>
            <a:ext cx="6295200" cy="2115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GB" sz="1300" b="1">
                <a:solidFill>
                  <a:schemeClr val="dk1"/>
                </a:solidFill>
                <a:latin typeface="Poppins"/>
                <a:ea typeface="Poppins"/>
                <a:cs typeface="Poppins"/>
                <a:sym typeface="Poppins"/>
              </a:rPr>
              <a:t>Licence holders</a:t>
            </a:r>
            <a:r>
              <a:rPr lang="en-GB" sz="1300">
                <a:solidFill>
                  <a:schemeClr val="dk1"/>
                </a:solidFill>
                <a:latin typeface="Poppins"/>
                <a:ea typeface="Poppins"/>
                <a:cs typeface="Poppins"/>
                <a:sym typeface="Poppins"/>
              </a:rPr>
              <a:t> with </a:t>
            </a:r>
            <a:r>
              <a:rPr lang="en-GB" sz="1300" b="1">
                <a:solidFill>
                  <a:schemeClr val="dk1"/>
                </a:solidFill>
                <a:latin typeface="Poppins"/>
                <a:ea typeface="Poppins"/>
                <a:cs typeface="Poppins"/>
                <a:sym typeface="Poppins"/>
              </a:rPr>
              <a:t>low digital skills</a:t>
            </a:r>
            <a:r>
              <a:rPr lang="en-GB" sz="1300">
                <a:solidFill>
                  <a:schemeClr val="dk1"/>
                </a:solidFill>
                <a:latin typeface="Poppins"/>
                <a:ea typeface="Poppins"/>
                <a:cs typeface="Poppins"/>
                <a:sym typeface="Poppins"/>
              </a:rPr>
              <a:t>, </a:t>
            </a:r>
            <a:r>
              <a:rPr lang="en-GB" sz="1300" b="1">
                <a:solidFill>
                  <a:schemeClr val="dk1"/>
                </a:solidFill>
                <a:latin typeface="Poppins"/>
                <a:ea typeface="Poppins"/>
                <a:cs typeface="Poppins"/>
                <a:sym typeface="Poppins"/>
              </a:rPr>
              <a:t>dyslexia</a:t>
            </a:r>
            <a:r>
              <a:rPr lang="en-GB" sz="1300">
                <a:solidFill>
                  <a:schemeClr val="dk1"/>
                </a:solidFill>
                <a:latin typeface="Poppins"/>
                <a:ea typeface="Poppins"/>
                <a:cs typeface="Poppins"/>
                <a:sym typeface="Poppins"/>
              </a:rPr>
              <a:t> or </a:t>
            </a:r>
            <a:r>
              <a:rPr lang="en-GB" sz="1300" b="1">
                <a:solidFill>
                  <a:schemeClr val="dk1"/>
                </a:solidFill>
                <a:latin typeface="Poppins"/>
                <a:ea typeface="Poppins"/>
                <a:cs typeface="Poppins"/>
                <a:sym typeface="Poppins"/>
              </a:rPr>
              <a:t>ESL:</a:t>
            </a:r>
            <a:endParaRPr sz="1000">
              <a:solidFill>
                <a:schemeClr val="dk1"/>
              </a:solidFill>
              <a:latin typeface="Poppins"/>
              <a:ea typeface="Poppins"/>
              <a:cs typeface="Poppins"/>
              <a:sym typeface="Poppins"/>
            </a:endParaRPr>
          </a:p>
          <a:p>
            <a:pPr marL="457200" lvl="0" indent="-304800" algn="l" rtl="0">
              <a:lnSpc>
                <a:spcPct val="115000"/>
              </a:lnSpc>
              <a:spcBef>
                <a:spcPts val="1200"/>
              </a:spcBef>
              <a:spcAft>
                <a:spcPts val="0"/>
              </a:spcAft>
              <a:buClr>
                <a:schemeClr val="dk1"/>
              </a:buClr>
              <a:buSzPts val="1200"/>
              <a:buFont typeface="Poppins"/>
              <a:buChar char="●"/>
            </a:pPr>
            <a:r>
              <a:rPr lang="en-GB" sz="1200">
                <a:solidFill>
                  <a:schemeClr val="dk1"/>
                </a:solidFill>
                <a:latin typeface="Poppins"/>
                <a:ea typeface="Poppins"/>
                <a:cs typeface="Poppins"/>
                <a:sym typeface="Poppins"/>
              </a:rPr>
              <a:t>Two </a:t>
            </a:r>
            <a:r>
              <a:rPr lang="en-GB" sz="1200" b="1">
                <a:solidFill>
                  <a:schemeClr val="dk1"/>
                </a:solidFill>
                <a:latin typeface="Poppins"/>
                <a:ea typeface="Poppins"/>
                <a:cs typeface="Poppins"/>
                <a:sym typeface="Poppins"/>
              </a:rPr>
              <a:t>low digital</a:t>
            </a:r>
            <a:r>
              <a:rPr lang="en-GB" sz="1200">
                <a:solidFill>
                  <a:schemeClr val="dk1"/>
                </a:solidFill>
                <a:latin typeface="Poppins"/>
                <a:ea typeface="Poppins"/>
                <a:cs typeface="Poppins"/>
                <a:sym typeface="Poppins"/>
              </a:rPr>
              <a:t> drivers, one driver with </a:t>
            </a:r>
            <a:r>
              <a:rPr lang="en-GB" sz="1200" b="1">
                <a:solidFill>
                  <a:schemeClr val="dk1"/>
                </a:solidFill>
                <a:latin typeface="Poppins"/>
                <a:ea typeface="Poppins"/>
                <a:cs typeface="Poppins"/>
                <a:sym typeface="Poppins"/>
              </a:rPr>
              <a:t>dyslexia</a:t>
            </a:r>
            <a:r>
              <a:rPr lang="en-GB" sz="1200">
                <a:solidFill>
                  <a:schemeClr val="dk1"/>
                </a:solidFill>
                <a:latin typeface="Poppins"/>
                <a:ea typeface="Poppins"/>
                <a:cs typeface="Poppins"/>
                <a:sym typeface="Poppins"/>
              </a:rPr>
              <a:t> and one </a:t>
            </a:r>
            <a:r>
              <a:rPr lang="en-GB" sz="1200" b="1">
                <a:solidFill>
                  <a:schemeClr val="dk1"/>
                </a:solidFill>
                <a:latin typeface="Poppins"/>
                <a:ea typeface="Poppins"/>
                <a:cs typeface="Poppins"/>
                <a:sym typeface="Poppins"/>
              </a:rPr>
              <a:t>ESL</a:t>
            </a:r>
            <a:r>
              <a:rPr lang="en-GB" sz="1200">
                <a:solidFill>
                  <a:schemeClr val="dk1"/>
                </a:solidFill>
                <a:latin typeface="Poppins"/>
                <a:ea typeface="Poppins"/>
                <a:cs typeface="Poppins"/>
                <a:sym typeface="Poppins"/>
              </a:rPr>
              <a:t> driver were not able to use the application by themselves on a tablet device and indicated that they would need in-person assistance</a:t>
            </a:r>
            <a:br>
              <a:rPr lang="en-GB" sz="1200">
                <a:solidFill>
                  <a:schemeClr val="dk1"/>
                </a:solidFill>
                <a:latin typeface="Poppins"/>
                <a:ea typeface="Poppins"/>
                <a:cs typeface="Poppins"/>
                <a:sym typeface="Poppins"/>
              </a:rPr>
            </a:br>
            <a:endParaRPr sz="1200">
              <a:solidFill>
                <a:schemeClr val="dk1"/>
              </a:solidFill>
              <a:latin typeface="Poppins"/>
              <a:ea typeface="Poppins"/>
              <a:cs typeface="Poppins"/>
              <a:sym typeface="Poppins"/>
            </a:endParaRPr>
          </a:p>
          <a:p>
            <a:pPr marL="457200" lvl="0" indent="-304800" algn="l" rtl="0">
              <a:lnSpc>
                <a:spcPct val="115000"/>
              </a:lnSpc>
              <a:spcBef>
                <a:spcPts val="0"/>
              </a:spcBef>
              <a:spcAft>
                <a:spcPts val="0"/>
              </a:spcAft>
              <a:buClr>
                <a:schemeClr val="dk1"/>
              </a:buClr>
              <a:buSzPts val="1200"/>
              <a:buFont typeface="Poppins"/>
              <a:buChar char="●"/>
            </a:pPr>
            <a:r>
              <a:rPr lang="en-GB" sz="1200" b="1">
                <a:solidFill>
                  <a:schemeClr val="dk1"/>
                </a:solidFill>
                <a:latin typeface="Poppins"/>
                <a:ea typeface="Poppins"/>
                <a:cs typeface="Poppins"/>
                <a:sym typeface="Poppins"/>
              </a:rPr>
              <a:t>Driver</a:t>
            </a:r>
            <a:r>
              <a:rPr lang="en-GB" sz="1200">
                <a:solidFill>
                  <a:schemeClr val="dk1"/>
                </a:solidFill>
                <a:latin typeface="Poppins"/>
                <a:ea typeface="Poppins"/>
                <a:cs typeface="Poppins"/>
                <a:sym typeface="Poppins"/>
              </a:rPr>
              <a:t> and </a:t>
            </a:r>
            <a:r>
              <a:rPr lang="en-GB" sz="1200" b="1">
                <a:solidFill>
                  <a:schemeClr val="dk1"/>
                </a:solidFill>
                <a:latin typeface="Poppins"/>
                <a:ea typeface="Poppins"/>
                <a:cs typeface="Poppins"/>
                <a:sym typeface="Poppins"/>
              </a:rPr>
              <a:t>operator</a:t>
            </a:r>
            <a:r>
              <a:rPr lang="en-GB" sz="1200">
                <a:solidFill>
                  <a:schemeClr val="dk1"/>
                </a:solidFill>
                <a:latin typeface="Poppins"/>
                <a:ea typeface="Poppins"/>
                <a:cs typeface="Poppins"/>
                <a:sym typeface="Poppins"/>
              </a:rPr>
              <a:t> user groups mentioned that they are aware of a lot of drivers who may struggle to use the application without support in the form of training, step-by-step guides, or assistance from licensing teams </a:t>
            </a:r>
            <a:br>
              <a:rPr lang="en-GB" sz="1200">
                <a:solidFill>
                  <a:schemeClr val="dk1"/>
                </a:solidFill>
                <a:latin typeface="Poppins"/>
                <a:ea typeface="Poppins"/>
                <a:cs typeface="Poppins"/>
                <a:sym typeface="Poppins"/>
              </a:rPr>
            </a:br>
            <a:endParaRPr sz="1200">
              <a:solidFill>
                <a:schemeClr val="dk1"/>
              </a:solidFill>
              <a:latin typeface="Poppins"/>
              <a:ea typeface="Poppins"/>
              <a:cs typeface="Poppins"/>
              <a:sym typeface="Poppins"/>
            </a:endParaRPr>
          </a:p>
          <a:p>
            <a:pPr marL="457200" lvl="0" indent="-304800" algn="l" rtl="0">
              <a:lnSpc>
                <a:spcPct val="115000"/>
              </a:lnSpc>
              <a:spcBef>
                <a:spcPts val="0"/>
              </a:spcBef>
              <a:spcAft>
                <a:spcPts val="0"/>
              </a:spcAft>
              <a:buClr>
                <a:schemeClr val="dk1"/>
              </a:buClr>
              <a:buSzPts val="1200"/>
              <a:buFont typeface="Poppins"/>
              <a:buChar char="●"/>
            </a:pPr>
            <a:r>
              <a:rPr lang="en-GB" sz="1200">
                <a:solidFill>
                  <a:schemeClr val="dk1"/>
                </a:solidFill>
                <a:latin typeface="Poppins"/>
                <a:ea typeface="Poppins"/>
                <a:cs typeface="Poppins"/>
                <a:sym typeface="Poppins"/>
              </a:rPr>
              <a:t>Most </a:t>
            </a:r>
            <a:r>
              <a:rPr lang="en-GB" sz="1200" b="1">
                <a:solidFill>
                  <a:schemeClr val="dk1"/>
                </a:solidFill>
                <a:latin typeface="Poppins"/>
                <a:ea typeface="Poppins"/>
                <a:cs typeface="Poppins"/>
                <a:sym typeface="Poppins"/>
              </a:rPr>
              <a:t>operators</a:t>
            </a:r>
            <a:r>
              <a:rPr lang="en-GB" sz="1200">
                <a:solidFill>
                  <a:schemeClr val="dk1"/>
                </a:solidFill>
                <a:latin typeface="Poppins"/>
                <a:ea typeface="Poppins"/>
                <a:cs typeface="Poppins"/>
                <a:sym typeface="Poppins"/>
              </a:rPr>
              <a:t> indicated they would be comfortable and happy to support low digital, English as a second language and drivers with accessibility needs using the application in-person</a:t>
            </a:r>
            <a:r>
              <a:rPr lang="en-GB" sz="1200" b="1">
                <a:solidFill>
                  <a:schemeClr val="dk1"/>
                </a:solidFill>
                <a:latin typeface="Poppins"/>
                <a:ea typeface="Poppins"/>
                <a:cs typeface="Poppins"/>
                <a:sym typeface="Poppins"/>
              </a:rPr>
              <a:t>*</a:t>
            </a:r>
            <a:br>
              <a:rPr lang="en-GB" sz="1200">
                <a:solidFill>
                  <a:schemeClr val="dk1"/>
                </a:solidFill>
                <a:latin typeface="Poppins"/>
                <a:ea typeface="Poppins"/>
                <a:cs typeface="Poppins"/>
                <a:sym typeface="Poppins"/>
              </a:rPr>
            </a:br>
            <a:endParaRPr sz="1200">
              <a:solidFill>
                <a:schemeClr val="dk1"/>
              </a:solidFill>
              <a:latin typeface="Poppins"/>
              <a:ea typeface="Poppins"/>
              <a:cs typeface="Poppins"/>
              <a:sym typeface="Poppins"/>
            </a:endParaRPr>
          </a:p>
          <a:p>
            <a:pPr marL="457200" lvl="0" indent="-304800" algn="l" rtl="0">
              <a:lnSpc>
                <a:spcPct val="115000"/>
              </a:lnSpc>
              <a:spcBef>
                <a:spcPts val="0"/>
              </a:spcBef>
              <a:spcAft>
                <a:spcPts val="0"/>
              </a:spcAft>
              <a:buClr>
                <a:schemeClr val="dk1"/>
              </a:buClr>
              <a:buSzPts val="1200"/>
              <a:buFont typeface="Poppins"/>
              <a:buChar char="●"/>
            </a:pPr>
            <a:r>
              <a:rPr lang="en-GB" sz="1200" b="1">
                <a:solidFill>
                  <a:schemeClr val="dk1"/>
                </a:solidFill>
                <a:latin typeface="Poppins"/>
                <a:ea typeface="Poppins"/>
                <a:cs typeface="Poppins"/>
                <a:sym typeface="Poppins"/>
              </a:rPr>
              <a:t>Drivers</a:t>
            </a:r>
            <a:r>
              <a:rPr lang="en-GB" sz="1200">
                <a:solidFill>
                  <a:schemeClr val="dk1"/>
                </a:solidFill>
                <a:latin typeface="Poppins"/>
                <a:ea typeface="Poppins"/>
                <a:cs typeface="Poppins"/>
                <a:sym typeface="Poppins"/>
              </a:rPr>
              <a:t> and </a:t>
            </a:r>
            <a:r>
              <a:rPr lang="en-GB" sz="1200" b="1">
                <a:solidFill>
                  <a:schemeClr val="dk1"/>
                </a:solidFill>
                <a:latin typeface="Poppins"/>
                <a:ea typeface="Poppins"/>
                <a:cs typeface="Poppins"/>
                <a:sym typeface="Poppins"/>
              </a:rPr>
              <a:t>operators</a:t>
            </a:r>
            <a:r>
              <a:rPr lang="en-GB" sz="1200">
                <a:solidFill>
                  <a:schemeClr val="dk1"/>
                </a:solidFill>
                <a:latin typeface="Poppins"/>
                <a:ea typeface="Poppins"/>
                <a:cs typeface="Poppins"/>
                <a:sym typeface="Poppins"/>
              </a:rPr>
              <a:t> supported the idea of this service being a mobile application as they have the perception that most drivers have smart devices and are accustomed to using other mobile apps as a part of their role as a driver</a:t>
            </a:r>
            <a:endParaRPr sz="1200">
              <a:solidFill>
                <a:schemeClr val="dk1"/>
              </a:solidFill>
              <a:latin typeface="Poppins"/>
              <a:ea typeface="Poppins"/>
              <a:cs typeface="Poppins"/>
              <a:sym typeface="Poppins"/>
            </a:endParaRPr>
          </a:p>
        </p:txBody>
      </p:sp>
      <p:pic>
        <p:nvPicPr>
          <p:cNvPr id="171" name="Google Shape;171;p22"/>
          <p:cNvPicPr preferRelativeResize="0"/>
          <p:nvPr/>
        </p:nvPicPr>
        <p:blipFill>
          <a:blip r:embed="rId3">
            <a:alphaModFix/>
          </a:blip>
          <a:stretch>
            <a:fillRect/>
          </a:stretch>
        </p:blipFill>
        <p:spPr>
          <a:xfrm>
            <a:off x="8523811" y="145477"/>
            <a:ext cx="486000" cy="486000"/>
          </a:xfrm>
          <a:prstGeom prst="ellipse">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5"/>
        <p:cNvGrpSpPr/>
        <p:nvPr/>
      </p:nvGrpSpPr>
      <p:grpSpPr>
        <a:xfrm>
          <a:off x="0" y="0"/>
          <a:ext cx="0" cy="0"/>
          <a:chOff x="0" y="0"/>
          <a:chExt cx="0" cy="0"/>
        </a:xfrm>
      </p:grpSpPr>
      <p:sp>
        <p:nvSpPr>
          <p:cNvPr id="176" name="Google Shape;176;p23"/>
          <p:cNvSpPr/>
          <p:nvPr/>
        </p:nvSpPr>
        <p:spPr>
          <a:xfrm>
            <a:off x="0" y="0"/>
            <a:ext cx="9144000" cy="10458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3"/>
          <p:cNvSpPr txBox="1">
            <a:spLocks noGrp="1"/>
          </p:cNvSpPr>
          <p:nvPr>
            <p:ph type="ctrTitle"/>
          </p:nvPr>
        </p:nvSpPr>
        <p:spPr>
          <a:xfrm>
            <a:off x="337575" y="141600"/>
            <a:ext cx="7287000" cy="762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sz="3000" b="1">
                <a:solidFill>
                  <a:srgbClr val="333333"/>
                </a:solidFill>
                <a:latin typeface="Poppins"/>
                <a:ea typeface="Poppins"/>
                <a:cs typeface="Poppins"/>
                <a:sym typeface="Poppins"/>
              </a:rPr>
              <a:t>Testing the Solution    </a:t>
            </a:r>
            <a:endParaRPr sz="3000" b="1">
              <a:solidFill>
                <a:srgbClr val="333333"/>
              </a:solidFill>
              <a:latin typeface="Poppins"/>
              <a:ea typeface="Poppins"/>
              <a:cs typeface="Poppins"/>
              <a:sym typeface="Poppins"/>
            </a:endParaRPr>
          </a:p>
        </p:txBody>
      </p:sp>
      <p:sp>
        <p:nvSpPr>
          <p:cNvPr id="178" name="Google Shape;178;p23"/>
          <p:cNvSpPr txBox="1"/>
          <p:nvPr/>
        </p:nvSpPr>
        <p:spPr>
          <a:xfrm>
            <a:off x="9742550" y="3022800"/>
            <a:ext cx="3409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179" name="Google Shape;179;p23"/>
          <p:cNvSpPr txBox="1"/>
          <p:nvPr/>
        </p:nvSpPr>
        <p:spPr>
          <a:xfrm>
            <a:off x="62800" y="1444450"/>
            <a:ext cx="8876100" cy="400200"/>
          </a:xfrm>
          <a:prstGeom prst="rect">
            <a:avLst/>
          </a:prstGeom>
          <a:noFill/>
          <a:ln>
            <a:noFill/>
          </a:ln>
        </p:spPr>
        <p:txBody>
          <a:bodyPr spcFirstLastPara="1" wrap="square" lIns="91425" tIns="91425" rIns="91425" bIns="91425" anchor="t" anchorCtr="0">
            <a:spAutoFit/>
          </a:bodyPr>
          <a:lstStyle/>
          <a:p>
            <a:pPr marL="457200" lvl="0" indent="0" algn="just" rtl="0">
              <a:spcBef>
                <a:spcPts val="0"/>
              </a:spcBef>
              <a:spcAft>
                <a:spcPts val="0"/>
              </a:spcAft>
              <a:buNone/>
            </a:pPr>
            <a:endParaRPr b="1">
              <a:solidFill>
                <a:srgbClr val="434343"/>
              </a:solidFill>
              <a:latin typeface="Poppins"/>
              <a:ea typeface="Poppins"/>
              <a:cs typeface="Poppins"/>
              <a:sym typeface="Poppins"/>
            </a:endParaRPr>
          </a:p>
        </p:txBody>
      </p:sp>
      <p:graphicFrame>
        <p:nvGraphicFramePr>
          <p:cNvPr id="180" name="Google Shape;180;p23"/>
          <p:cNvGraphicFramePr/>
          <p:nvPr/>
        </p:nvGraphicFramePr>
        <p:xfrm>
          <a:off x="302050" y="1134475"/>
          <a:ext cx="8397575" cy="3886200"/>
        </p:xfrm>
        <a:graphic>
          <a:graphicData uri="http://schemas.openxmlformats.org/drawingml/2006/table">
            <a:tbl>
              <a:tblPr>
                <a:noFill/>
                <a:tableStyleId>{FD22AC78-6765-4736-9AEF-DF42DE663BDE}</a:tableStyleId>
              </a:tblPr>
              <a:tblGrid>
                <a:gridCol w="2655725">
                  <a:extLst>
                    <a:ext uri="{9D8B030D-6E8A-4147-A177-3AD203B41FA5}">
                      <a16:colId xmlns:a16="http://schemas.microsoft.com/office/drawing/2014/main" val="20000"/>
                    </a:ext>
                  </a:extLst>
                </a:gridCol>
                <a:gridCol w="2229525">
                  <a:extLst>
                    <a:ext uri="{9D8B030D-6E8A-4147-A177-3AD203B41FA5}">
                      <a16:colId xmlns:a16="http://schemas.microsoft.com/office/drawing/2014/main" val="20001"/>
                    </a:ext>
                  </a:extLst>
                </a:gridCol>
                <a:gridCol w="3512325">
                  <a:extLst>
                    <a:ext uri="{9D8B030D-6E8A-4147-A177-3AD203B41FA5}">
                      <a16:colId xmlns:a16="http://schemas.microsoft.com/office/drawing/2014/main" val="20002"/>
                    </a:ext>
                  </a:extLst>
                </a:gridCol>
              </a:tblGrid>
              <a:tr h="0">
                <a:tc>
                  <a:txBody>
                    <a:bodyPr/>
                    <a:lstStyle/>
                    <a:p>
                      <a:pPr marL="0" lvl="0" indent="0" algn="ctr" rtl="0">
                        <a:spcBef>
                          <a:spcPts val="0"/>
                        </a:spcBef>
                        <a:spcAft>
                          <a:spcPts val="0"/>
                        </a:spcAft>
                        <a:buNone/>
                      </a:pPr>
                      <a:r>
                        <a:rPr lang="en-GB" sz="1500" b="1">
                          <a:latin typeface="Poppins"/>
                          <a:ea typeface="Poppins"/>
                          <a:cs typeface="Poppins"/>
                          <a:sym typeface="Poppins"/>
                        </a:rPr>
                        <a:t>Hypothesis to test </a:t>
                      </a:r>
                      <a:endParaRPr sz="1500" b="1">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1500" b="1">
                          <a:latin typeface="Poppins"/>
                          <a:ea typeface="Poppins"/>
                          <a:cs typeface="Poppins"/>
                          <a:sym typeface="Poppins"/>
                        </a:rPr>
                        <a:t>Experiment carried out </a:t>
                      </a:r>
                      <a:endParaRPr sz="1500" b="1">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1500" b="1">
                          <a:latin typeface="Poppins"/>
                          <a:ea typeface="Poppins"/>
                          <a:cs typeface="Poppins"/>
                          <a:sym typeface="Poppins"/>
                        </a:rPr>
                        <a:t>Conclusion drawn </a:t>
                      </a:r>
                      <a:endParaRPr sz="1500" b="1">
                        <a:latin typeface="Poppins"/>
                        <a:ea typeface="Poppins"/>
                        <a:cs typeface="Poppins"/>
                        <a:sym typeface="Poppins"/>
                      </a:endParaRPr>
                    </a:p>
                  </a:txBody>
                  <a:tcPr marL="63500" marR="63500" marT="63500" marB="63500"/>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en-GB" sz="1000">
                          <a:latin typeface="Poppins"/>
                          <a:ea typeface="Poppins"/>
                          <a:cs typeface="Poppins"/>
                          <a:sym typeface="Poppins"/>
                        </a:rPr>
                        <a:t>If we create alignment within the councils we can realise a more streamlined and efficient service </a:t>
                      </a:r>
                      <a:endParaRPr sz="1000">
                        <a:latin typeface="Poppins"/>
                        <a:ea typeface="Poppins"/>
                        <a:cs typeface="Poppins"/>
                        <a:sym typeface="Poppins"/>
                      </a:endParaRPr>
                    </a:p>
                  </a:txBody>
                  <a:tcPr marL="63500" marR="63500" marT="63500" marB="63500"/>
                </a:tc>
                <a:tc>
                  <a:txBody>
                    <a:bodyPr/>
                    <a:lstStyle/>
                    <a:p>
                      <a:pPr marL="457200" lvl="0" indent="-292100" algn="l" rtl="0">
                        <a:spcBef>
                          <a:spcPts val="0"/>
                        </a:spcBef>
                        <a:spcAft>
                          <a:spcPts val="0"/>
                        </a:spcAft>
                        <a:buSzPts val="1000"/>
                        <a:buFont typeface="Poppins"/>
                        <a:buChar char="●"/>
                      </a:pPr>
                      <a:r>
                        <a:rPr lang="en-GB" sz="1000">
                          <a:latin typeface="Poppins"/>
                          <a:ea typeface="Poppins"/>
                          <a:cs typeface="Poppins"/>
                          <a:sym typeface="Poppins"/>
                        </a:rPr>
                        <a:t>Interviews with licensing teams</a:t>
                      </a:r>
                      <a:endParaRPr sz="1000">
                        <a:latin typeface="Poppins"/>
                        <a:ea typeface="Poppins"/>
                        <a:cs typeface="Poppins"/>
                        <a:sym typeface="Poppins"/>
                      </a:endParaRPr>
                    </a:p>
                    <a:p>
                      <a:pPr marL="457200" lvl="0" indent="-292100" algn="l" rtl="0">
                        <a:spcBef>
                          <a:spcPts val="0"/>
                        </a:spcBef>
                        <a:spcAft>
                          <a:spcPts val="0"/>
                        </a:spcAft>
                        <a:buSzPts val="1000"/>
                        <a:buFont typeface="Poppins"/>
                        <a:buChar char="●"/>
                      </a:pPr>
                      <a:r>
                        <a:rPr lang="en-GB" sz="1000">
                          <a:latin typeface="Poppins"/>
                          <a:ea typeface="Poppins"/>
                          <a:cs typeface="Poppins"/>
                          <a:sym typeface="Poppins"/>
                        </a:rPr>
                        <a:t>Creating </a:t>
                      </a:r>
                      <a:r>
                        <a:rPr lang="en-GB" sz="1000" u="sng">
                          <a:solidFill>
                            <a:srgbClr val="1155CC"/>
                          </a:solidFill>
                          <a:latin typeface="Poppins"/>
                          <a:ea typeface="Poppins"/>
                          <a:cs typeface="Poppins"/>
                          <a:sym typeface="Poppins"/>
                          <a:hlinkClick r:id="rId3">
                            <a:extLst>
                              <a:ext uri="{A12FA001-AC4F-418D-AE19-62706E023703}">
                                <ahyp:hlinkClr xmlns:ahyp="http://schemas.microsoft.com/office/drawing/2018/hyperlinkcolor" val="tx"/>
                              </a:ext>
                            </a:extLst>
                          </a:hlinkClick>
                        </a:rPr>
                        <a:t>service blueprints </a:t>
                      </a:r>
                      <a:r>
                        <a:rPr lang="en-GB" sz="1000">
                          <a:latin typeface="Poppins"/>
                          <a:ea typeface="Poppins"/>
                          <a:cs typeface="Poppins"/>
                          <a:sym typeface="Poppins"/>
                        </a:rPr>
                        <a:t>and as-is process flows per council </a:t>
                      </a:r>
                      <a:endParaRPr sz="1000">
                        <a:latin typeface="Poppins"/>
                        <a:ea typeface="Poppins"/>
                        <a:cs typeface="Poppins"/>
                        <a:sym typeface="Poppins"/>
                      </a:endParaRPr>
                    </a:p>
                  </a:txBody>
                  <a:tcPr marL="63500" marR="63500" marT="63500" marB="63500"/>
                </a:tc>
                <a:tc>
                  <a:txBody>
                    <a:bodyPr/>
                    <a:lstStyle/>
                    <a:p>
                      <a:pPr marL="457200" lvl="0" indent="-292100" algn="l" rtl="0">
                        <a:spcBef>
                          <a:spcPts val="0"/>
                        </a:spcBef>
                        <a:spcAft>
                          <a:spcPts val="0"/>
                        </a:spcAft>
                        <a:buSzPts val="1000"/>
                        <a:buFont typeface="Poppins"/>
                        <a:buChar char="●"/>
                      </a:pPr>
                      <a:r>
                        <a:rPr lang="en-GB" sz="1000">
                          <a:latin typeface="Poppins"/>
                          <a:ea typeface="Poppins"/>
                          <a:cs typeface="Poppins"/>
                          <a:sym typeface="Poppins"/>
                        </a:rPr>
                        <a:t>Concluded that services had a common foundation that could be built upon. However, the differences between the councils that exist are ways of working and will require significant effort to align. There is more effort than value in creating this alignment.  For the Beta, this would mean that we work with the common foundations and accommodate the differences within the operating model being suggested </a:t>
                      </a:r>
                      <a:endParaRPr sz="1000">
                        <a:latin typeface="Poppins"/>
                        <a:ea typeface="Poppins"/>
                        <a:cs typeface="Poppins"/>
                        <a:sym typeface="Poppins"/>
                      </a:endParaRPr>
                    </a:p>
                  </a:txBody>
                  <a:tcPr marL="63500" marR="63500" marT="63500" marB="63500"/>
                </a:tc>
                <a:extLst>
                  <a:ext uri="{0D108BD9-81ED-4DB2-BD59-A6C34878D82A}">
                    <a16:rowId xmlns:a16="http://schemas.microsoft.com/office/drawing/2014/main" val="10001"/>
                  </a:ext>
                </a:extLst>
              </a:tr>
              <a:tr h="0">
                <a:tc>
                  <a:txBody>
                    <a:bodyPr/>
                    <a:lstStyle/>
                    <a:p>
                      <a:pPr marL="0" lvl="0" indent="0" algn="l" rtl="0">
                        <a:spcBef>
                          <a:spcPts val="0"/>
                        </a:spcBef>
                        <a:spcAft>
                          <a:spcPts val="0"/>
                        </a:spcAft>
                        <a:buNone/>
                      </a:pPr>
                      <a:r>
                        <a:rPr lang="en-GB" sz="1000">
                          <a:latin typeface="Poppins"/>
                          <a:ea typeface="Poppins"/>
                          <a:cs typeface="Poppins"/>
                          <a:sym typeface="Poppins"/>
                        </a:rPr>
                        <a:t>If we create specific services aligned to each of the councils we can realise a more streamlined and efficient service </a:t>
                      </a:r>
                      <a:endParaRPr sz="1000">
                        <a:latin typeface="Poppins"/>
                        <a:ea typeface="Poppins"/>
                        <a:cs typeface="Poppins"/>
                        <a:sym typeface="Poppins"/>
                      </a:endParaRPr>
                    </a:p>
                  </a:txBody>
                  <a:tcPr marL="63500" marR="63500" marT="63500" marB="63500"/>
                </a:tc>
                <a:tc>
                  <a:txBody>
                    <a:bodyPr/>
                    <a:lstStyle/>
                    <a:p>
                      <a:pPr marL="457200" lvl="0" indent="-292100" algn="l" rtl="0">
                        <a:spcBef>
                          <a:spcPts val="0"/>
                        </a:spcBef>
                        <a:spcAft>
                          <a:spcPts val="0"/>
                        </a:spcAft>
                        <a:buSzPts val="1000"/>
                        <a:buFont typeface="Poppins"/>
                        <a:buChar char="●"/>
                      </a:pPr>
                      <a:r>
                        <a:rPr lang="en-GB" sz="1000">
                          <a:latin typeface="Poppins"/>
                          <a:ea typeface="Poppins"/>
                          <a:cs typeface="Poppins"/>
                          <a:sym typeface="Poppins"/>
                        </a:rPr>
                        <a:t>Interviews with licensing teams </a:t>
                      </a:r>
                      <a:endParaRPr sz="1000">
                        <a:latin typeface="Poppins"/>
                        <a:ea typeface="Poppins"/>
                        <a:cs typeface="Poppins"/>
                        <a:sym typeface="Poppins"/>
                      </a:endParaRPr>
                    </a:p>
                    <a:p>
                      <a:pPr marL="457200" lvl="0" indent="-292100" algn="l" rtl="0">
                        <a:spcBef>
                          <a:spcPts val="0"/>
                        </a:spcBef>
                        <a:spcAft>
                          <a:spcPts val="0"/>
                        </a:spcAft>
                        <a:buSzPts val="1000"/>
                        <a:buFont typeface="Poppins"/>
                        <a:buChar char="●"/>
                      </a:pPr>
                      <a:r>
                        <a:rPr lang="en-GB" sz="1000">
                          <a:latin typeface="Poppins"/>
                          <a:ea typeface="Poppins"/>
                          <a:cs typeface="Poppins"/>
                          <a:sym typeface="Poppins"/>
                        </a:rPr>
                        <a:t>Creating </a:t>
                      </a:r>
                      <a:r>
                        <a:rPr lang="en-GB" sz="1000" u="sng">
                          <a:solidFill>
                            <a:srgbClr val="1155CC"/>
                          </a:solidFill>
                          <a:latin typeface="Poppins"/>
                          <a:ea typeface="Poppins"/>
                          <a:cs typeface="Poppins"/>
                          <a:sym typeface="Poppins"/>
                          <a:hlinkClick r:id="rId4">
                            <a:extLst>
                              <a:ext uri="{A12FA001-AC4F-418D-AE19-62706E023703}">
                                <ahyp:hlinkClr xmlns:ahyp="http://schemas.microsoft.com/office/drawing/2018/hyperlinkcolor" val="tx"/>
                              </a:ext>
                            </a:extLst>
                          </a:hlinkClick>
                        </a:rPr>
                        <a:t>service blueprints </a:t>
                      </a:r>
                      <a:r>
                        <a:rPr lang="en-GB" sz="1000">
                          <a:latin typeface="Poppins"/>
                          <a:ea typeface="Poppins"/>
                          <a:cs typeface="Poppins"/>
                          <a:sym typeface="Poppins"/>
                        </a:rPr>
                        <a:t>and as-is process flows per council </a:t>
                      </a:r>
                      <a:endParaRPr sz="1000">
                        <a:latin typeface="Poppins"/>
                        <a:ea typeface="Poppins"/>
                        <a:cs typeface="Poppins"/>
                        <a:sym typeface="Poppins"/>
                      </a:endParaRPr>
                    </a:p>
                  </a:txBody>
                  <a:tcPr marL="63500" marR="63500" marT="63500" marB="63500"/>
                </a:tc>
                <a:tc>
                  <a:txBody>
                    <a:bodyPr/>
                    <a:lstStyle/>
                    <a:p>
                      <a:pPr marL="457200" lvl="0" indent="-292100" algn="l" rtl="0">
                        <a:spcBef>
                          <a:spcPts val="0"/>
                        </a:spcBef>
                        <a:spcAft>
                          <a:spcPts val="0"/>
                        </a:spcAft>
                        <a:buSzPts val="1000"/>
                        <a:buFont typeface="Poppins"/>
                        <a:buChar char="●"/>
                      </a:pPr>
                      <a:r>
                        <a:rPr lang="en-GB" sz="1000">
                          <a:latin typeface="Poppins"/>
                          <a:ea typeface="Poppins"/>
                          <a:cs typeface="Poppins"/>
                          <a:sym typeface="Poppins"/>
                        </a:rPr>
                        <a:t>Concluded that services had a common foundation that could be built upon. However, the differences between the councils that exist are unique ways of working and will require significant effort to align. There is more effort than value in creating this alignment.  For the Beta, this would mean that we work with the common foundations and accommodate the differences within the operating model being suggested </a:t>
                      </a:r>
                      <a:endParaRPr sz="1300">
                        <a:latin typeface="Poppins"/>
                        <a:ea typeface="Poppins"/>
                        <a:cs typeface="Poppins"/>
                        <a:sym typeface="Poppins"/>
                      </a:endParaRPr>
                    </a:p>
                  </a:txBody>
                  <a:tcPr marL="63500" marR="63500" marT="63500" marB="63500"/>
                </a:tc>
                <a:extLst>
                  <a:ext uri="{0D108BD9-81ED-4DB2-BD59-A6C34878D82A}">
                    <a16:rowId xmlns:a16="http://schemas.microsoft.com/office/drawing/2014/main" val="10002"/>
                  </a:ext>
                </a:extLst>
              </a:tr>
            </a:tbl>
          </a:graphicData>
        </a:graphic>
      </p:graphicFrame>
      <p:pic>
        <p:nvPicPr>
          <p:cNvPr id="181" name="Google Shape;181;p23"/>
          <p:cNvPicPr preferRelativeResize="0"/>
          <p:nvPr/>
        </p:nvPicPr>
        <p:blipFill>
          <a:blip r:embed="rId5">
            <a:alphaModFix/>
          </a:blip>
          <a:stretch>
            <a:fillRect/>
          </a:stretch>
        </p:blipFill>
        <p:spPr>
          <a:xfrm>
            <a:off x="8524981" y="152636"/>
            <a:ext cx="486000" cy="486000"/>
          </a:xfrm>
          <a:prstGeom prst="ellipse">
            <a:avLst/>
          </a:prstGeom>
          <a:noFill/>
          <a:ln>
            <a:noFill/>
          </a:ln>
        </p:spPr>
      </p:pic>
      <p:pic>
        <p:nvPicPr>
          <p:cNvPr id="182" name="Google Shape;182;p23"/>
          <p:cNvPicPr preferRelativeResize="0"/>
          <p:nvPr/>
        </p:nvPicPr>
        <p:blipFill>
          <a:blip r:embed="rId6">
            <a:alphaModFix/>
          </a:blip>
          <a:stretch>
            <a:fillRect/>
          </a:stretch>
        </p:blipFill>
        <p:spPr>
          <a:xfrm>
            <a:off x="8523811" y="145477"/>
            <a:ext cx="486000" cy="486000"/>
          </a:xfrm>
          <a:prstGeom prst="ellipse">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24"/>
          <p:cNvSpPr/>
          <p:nvPr/>
        </p:nvSpPr>
        <p:spPr>
          <a:xfrm>
            <a:off x="0" y="0"/>
            <a:ext cx="1889100" cy="51435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4"/>
          <p:cNvSpPr txBox="1"/>
          <p:nvPr/>
        </p:nvSpPr>
        <p:spPr>
          <a:xfrm>
            <a:off x="-150" y="747625"/>
            <a:ext cx="1889100" cy="18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333333"/>
                </a:solidFill>
                <a:latin typeface="Poppins"/>
                <a:ea typeface="Poppins"/>
                <a:cs typeface="Poppins"/>
                <a:sym typeface="Poppins"/>
              </a:rPr>
              <a:t>The Solution </a:t>
            </a:r>
            <a:endParaRPr sz="2000" b="1">
              <a:solidFill>
                <a:srgbClr val="333333"/>
              </a:solidFill>
              <a:latin typeface="Poppins"/>
              <a:ea typeface="Poppins"/>
              <a:cs typeface="Poppins"/>
              <a:sym typeface="Poppins"/>
            </a:endParaRPr>
          </a:p>
        </p:txBody>
      </p:sp>
      <p:sp>
        <p:nvSpPr>
          <p:cNvPr id="189" name="Google Shape;189;p24"/>
          <p:cNvSpPr txBox="1"/>
          <p:nvPr/>
        </p:nvSpPr>
        <p:spPr>
          <a:xfrm>
            <a:off x="2055063" y="344675"/>
            <a:ext cx="6295200" cy="58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a:latin typeface="Poppins"/>
              <a:ea typeface="Poppins"/>
              <a:cs typeface="Poppins"/>
              <a:sym typeface="Poppins"/>
            </a:endParaRPr>
          </a:p>
        </p:txBody>
      </p:sp>
      <p:sp>
        <p:nvSpPr>
          <p:cNvPr id="190" name="Google Shape;190;p24"/>
          <p:cNvSpPr txBox="1"/>
          <p:nvPr/>
        </p:nvSpPr>
        <p:spPr>
          <a:xfrm>
            <a:off x="2055075" y="284850"/>
            <a:ext cx="3847800" cy="2211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b="1">
                <a:latin typeface="Poppins"/>
                <a:ea typeface="Poppins"/>
                <a:cs typeface="Poppins"/>
                <a:sym typeface="Poppins"/>
              </a:rPr>
              <a:t>A Digital Front Door Service</a:t>
            </a:r>
            <a:endParaRPr b="1">
              <a:latin typeface="Poppins"/>
              <a:ea typeface="Poppins"/>
              <a:cs typeface="Poppins"/>
              <a:sym typeface="Poppins"/>
            </a:endParaRPr>
          </a:p>
          <a:p>
            <a:pPr marL="0" lvl="0" indent="0" algn="l" rtl="0">
              <a:spcBef>
                <a:spcPts val="0"/>
              </a:spcBef>
              <a:spcAft>
                <a:spcPts val="0"/>
              </a:spcAft>
              <a:buNone/>
            </a:pPr>
            <a:endParaRPr sz="1200" b="1">
              <a:latin typeface="Poppins"/>
              <a:ea typeface="Poppins"/>
              <a:cs typeface="Poppins"/>
              <a:sym typeface="Poppins"/>
            </a:endParaRPr>
          </a:p>
          <a:p>
            <a:pPr marL="0" lvl="0" indent="0" algn="l" rtl="0">
              <a:spcBef>
                <a:spcPts val="0"/>
              </a:spcBef>
              <a:spcAft>
                <a:spcPts val="0"/>
              </a:spcAft>
              <a:buNone/>
            </a:pPr>
            <a:r>
              <a:rPr lang="en-GB" sz="1200" b="1">
                <a:latin typeface="Poppins"/>
                <a:ea typeface="Poppins"/>
                <a:cs typeface="Poppins"/>
                <a:sym typeface="Poppins"/>
              </a:rPr>
              <a:t>Product Vision</a:t>
            </a:r>
            <a:endParaRPr sz="1200" b="1">
              <a:latin typeface="Poppins"/>
              <a:ea typeface="Poppins"/>
              <a:cs typeface="Poppins"/>
              <a:sym typeface="Poppins"/>
            </a:endParaRPr>
          </a:p>
          <a:p>
            <a:pPr marL="0" lvl="0" indent="0" algn="l" rtl="0">
              <a:spcBef>
                <a:spcPts val="0"/>
              </a:spcBef>
              <a:spcAft>
                <a:spcPts val="0"/>
              </a:spcAft>
              <a:buNone/>
            </a:pPr>
            <a:r>
              <a:rPr lang="en-GB">
                <a:latin typeface="Poppins"/>
                <a:ea typeface="Poppins"/>
                <a:cs typeface="Poppins"/>
                <a:sym typeface="Poppins"/>
              </a:rPr>
              <a:t> </a:t>
            </a:r>
            <a:endParaRPr b="1">
              <a:latin typeface="Poppins"/>
              <a:ea typeface="Poppins"/>
              <a:cs typeface="Poppins"/>
              <a:sym typeface="Poppins"/>
            </a:endParaRPr>
          </a:p>
          <a:p>
            <a:pPr marL="0" lvl="0" indent="0" algn="just" rtl="0">
              <a:spcBef>
                <a:spcPts val="0"/>
              </a:spcBef>
              <a:spcAft>
                <a:spcPts val="0"/>
              </a:spcAft>
              <a:buNone/>
            </a:pPr>
            <a:r>
              <a:rPr lang="en-GB" sz="1000" i="1">
                <a:solidFill>
                  <a:schemeClr val="dk1"/>
                </a:solidFill>
                <a:latin typeface="Poppins"/>
                <a:ea typeface="Poppins"/>
                <a:cs typeface="Poppins"/>
                <a:sym typeface="Poppins"/>
              </a:rPr>
              <a:t>“The service becomes a one-stop shop for licence holders to see what is required during the life of a licence. Rather than a purely transactional service this gives visibility and clarity of the activity between the licence holder and the licensing team and better communication throughout the life of the licence, in turn allowing the purpose of public and transport safety to be met…”</a:t>
            </a:r>
            <a:r>
              <a:rPr lang="en-GB" sz="1000" b="1" i="1">
                <a:solidFill>
                  <a:schemeClr val="dk1"/>
                </a:solidFill>
                <a:latin typeface="Poppins"/>
                <a:ea typeface="Poppins"/>
                <a:cs typeface="Poppins"/>
                <a:sym typeface="Poppins"/>
              </a:rPr>
              <a:t> </a:t>
            </a:r>
            <a:endParaRPr sz="1000" b="1" i="1">
              <a:solidFill>
                <a:schemeClr val="dk1"/>
              </a:solidFill>
              <a:latin typeface="Poppins"/>
              <a:ea typeface="Poppins"/>
              <a:cs typeface="Poppins"/>
              <a:sym typeface="Poppins"/>
            </a:endParaRPr>
          </a:p>
          <a:p>
            <a:pPr marL="0" lvl="0" indent="0" algn="just" rtl="0">
              <a:spcBef>
                <a:spcPts val="0"/>
              </a:spcBef>
              <a:spcAft>
                <a:spcPts val="0"/>
              </a:spcAft>
              <a:buNone/>
            </a:pPr>
            <a:endParaRPr b="1">
              <a:latin typeface="Poppins"/>
              <a:ea typeface="Poppins"/>
              <a:cs typeface="Poppins"/>
              <a:sym typeface="Poppins"/>
            </a:endParaRPr>
          </a:p>
          <a:p>
            <a:pPr marL="0" lvl="0" indent="0" algn="just" rtl="0">
              <a:spcBef>
                <a:spcPts val="0"/>
              </a:spcBef>
              <a:spcAft>
                <a:spcPts val="0"/>
              </a:spcAft>
              <a:buNone/>
            </a:pPr>
            <a:endParaRPr sz="1100">
              <a:solidFill>
                <a:srgbClr val="434343"/>
              </a:solidFill>
              <a:latin typeface="Poppins"/>
              <a:ea typeface="Poppins"/>
              <a:cs typeface="Poppins"/>
              <a:sym typeface="Poppins"/>
            </a:endParaRPr>
          </a:p>
          <a:p>
            <a:pPr marL="0" lvl="0" indent="0" algn="just" rtl="0">
              <a:spcBef>
                <a:spcPts val="0"/>
              </a:spcBef>
              <a:spcAft>
                <a:spcPts val="0"/>
              </a:spcAft>
              <a:buNone/>
            </a:pPr>
            <a:endParaRPr sz="1300" b="1">
              <a:latin typeface="Poppins"/>
              <a:ea typeface="Poppins"/>
              <a:cs typeface="Poppins"/>
              <a:sym typeface="Poppins"/>
            </a:endParaRPr>
          </a:p>
          <a:p>
            <a:pPr marL="0" lvl="0" indent="0" algn="just" rtl="0">
              <a:spcBef>
                <a:spcPts val="0"/>
              </a:spcBef>
              <a:spcAft>
                <a:spcPts val="0"/>
              </a:spcAft>
              <a:buNone/>
            </a:pPr>
            <a:endParaRPr sz="1200" b="1">
              <a:latin typeface="Poppins"/>
              <a:ea typeface="Poppins"/>
              <a:cs typeface="Poppins"/>
              <a:sym typeface="Poppins"/>
            </a:endParaRPr>
          </a:p>
          <a:p>
            <a:pPr marL="0" lvl="0" indent="0" algn="just" rtl="0">
              <a:spcBef>
                <a:spcPts val="0"/>
              </a:spcBef>
              <a:spcAft>
                <a:spcPts val="0"/>
              </a:spcAft>
              <a:buNone/>
            </a:pPr>
            <a:endParaRPr sz="1200" b="1">
              <a:latin typeface="Poppins"/>
              <a:ea typeface="Poppins"/>
              <a:cs typeface="Poppins"/>
              <a:sym typeface="Poppins"/>
            </a:endParaRPr>
          </a:p>
          <a:p>
            <a:pPr marL="0" lvl="0" indent="0" algn="just" rtl="0">
              <a:spcBef>
                <a:spcPts val="0"/>
              </a:spcBef>
              <a:spcAft>
                <a:spcPts val="0"/>
              </a:spcAft>
              <a:buNone/>
            </a:pPr>
            <a:endParaRPr sz="1200" b="1">
              <a:latin typeface="Poppins"/>
              <a:ea typeface="Poppins"/>
              <a:cs typeface="Poppins"/>
              <a:sym typeface="Poppins"/>
            </a:endParaRPr>
          </a:p>
          <a:p>
            <a:pPr marL="0" lvl="0" indent="0" algn="just" rtl="0">
              <a:spcBef>
                <a:spcPts val="0"/>
              </a:spcBef>
              <a:spcAft>
                <a:spcPts val="0"/>
              </a:spcAft>
              <a:buNone/>
            </a:pPr>
            <a:endParaRPr sz="1200" b="1">
              <a:latin typeface="Poppins"/>
              <a:ea typeface="Poppins"/>
              <a:cs typeface="Poppins"/>
              <a:sym typeface="Poppins"/>
            </a:endParaRPr>
          </a:p>
          <a:p>
            <a:pPr marL="0" lvl="0" indent="0" algn="just" rtl="0">
              <a:spcBef>
                <a:spcPts val="0"/>
              </a:spcBef>
              <a:spcAft>
                <a:spcPts val="0"/>
              </a:spcAft>
              <a:buNone/>
            </a:pPr>
            <a:endParaRPr b="1">
              <a:latin typeface="Poppins"/>
              <a:ea typeface="Poppins"/>
              <a:cs typeface="Poppins"/>
              <a:sym typeface="Poppins"/>
            </a:endParaRPr>
          </a:p>
        </p:txBody>
      </p:sp>
      <p:sp>
        <p:nvSpPr>
          <p:cNvPr id="191" name="Google Shape;191;p24"/>
          <p:cNvSpPr txBox="1"/>
          <p:nvPr/>
        </p:nvSpPr>
        <p:spPr>
          <a:xfrm>
            <a:off x="2055075" y="2525600"/>
            <a:ext cx="6684900" cy="24561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n-GB" sz="1100" b="1">
                <a:solidFill>
                  <a:schemeClr val="dk1"/>
                </a:solidFill>
                <a:latin typeface="Poppins"/>
                <a:ea typeface="Poppins"/>
                <a:cs typeface="Poppins"/>
                <a:sym typeface="Poppins"/>
              </a:rPr>
              <a:t>Future Vision </a:t>
            </a:r>
            <a:endParaRPr sz="1100" b="1">
              <a:solidFill>
                <a:schemeClr val="dk1"/>
              </a:solidFill>
              <a:latin typeface="Poppins"/>
              <a:ea typeface="Poppins"/>
              <a:cs typeface="Poppins"/>
              <a:sym typeface="Poppins"/>
            </a:endParaRPr>
          </a:p>
          <a:p>
            <a:pPr marL="457200" lvl="0" indent="-298450" algn="just" rtl="0">
              <a:spcBef>
                <a:spcPts val="0"/>
              </a:spcBef>
              <a:spcAft>
                <a:spcPts val="0"/>
              </a:spcAft>
              <a:buClr>
                <a:schemeClr val="dk1"/>
              </a:buClr>
              <a:buSzPts val="1100"/>
              <a:buFont typeface="Poppins"/>
              <a:buChar char="●"/>
            </a:pPr>
            <a:r>
              <a:rPr lang="en-GB" sz="1100">
                <a:solidFill>
                  <a:schemeClr val="dk1"/>
                </a:solidFill>
                <a:latin typeface="Poppins"/>
                <a:ea typeface="Poppins"/>
                <a:cs typeface="Poppins"/>
                <a:sym typeface="Poppins"/>
              </a:rPr>
              <a:t>It becomes the go-to service to meet all licence holder needs when managing, maintaining and applying for taxi licences. </a:t>
            </a:r>
            <a:endParaRPr sz="1100">
              <a:solidFill>
                <a:schemeClr val="dk1"/>
              </a:solidFill>
              <a:latin typeface="Poppins"/>
              <a:ea typeface="Poppins"/>
              <a:cs typeface="Poppins"/>
              <a:sym typeface="Poppins"/>
            </a:endParaRPr>
          </a:p>
          <a:p>
            <a:pPr marL="457200" lvl="0" indent="0" algn="just" rtl="0">
              <a:spcBef>
                <a:spcPts val="0"/>
              </a:spcBef>
              <a:spcAft>
                <a:spcPts val="0"/>
              </a:spcAft>
              <a:buClr>
                <a:schemeClr val="dk1"/>
              </a:buClr>
              <a:buSzPts val="1100"/>
              <a:buFont typeface="Arial"/>
              <a:buNone/>
            </a:pPr>
            <a:endParaRPr sz="1100">
              <a:solidFill>
                <a:schemeClr val="dk1"/>
              </a:solidFill>
              <a:latin typeface="Poppins"/>
              <a:ea typeface="Poppins"/>
              <a:cs typeface="Poppins"/>
              <a:sym typeface="Poppins"/>
            </a:endParaRPr>
          </a:p>
          <a:p>
            <a:pPr marL="457200" lvl="0" indent="-298450" algn="just" rtl="0">
              <a:spcBef>
                <a:spcPts val="0"/>
              </a:spcBef>
              <a:spcAft>
                <a:spcPts val="0"/>
              </a:spcAft>
              <a:buClr>
                <a:schemeClr val="dk1"/>
              </a:buClr>
              <a:buSzPts val="1100"/>
              <a:buFont typeface="Poppins"/>
              <a:buChar char="●"/>
            </a:pPr>
            <a:r>
              <a:rPr lang="en-GB" sz="1100">
                <a:solidFill>
                  <a:schemeClr val="dk1"/>
                </a:solidFill>
                <a:latin typeface="Poppins"/>
                <a:ea typeface="Poppins"/>
                <a:cs typeface="Poppins"/>
                <a:sym typeface="Poppins"/>
              </a:rPr>
              <a:t>The online licensing service evolves into the preferred platform of communication between the licence holder and the licensing team.</a:t>
            </a:r>
            <a:endParaRPr sz="1100">
              <a:solidFill>
                <a:schemeClr val="dk1"/>
              </a:solidFill>
              <a:latin typeface="Poppins"/>
              <a:ea typeface="Poppins"/>
              <a:cs typeface="Poppins"/>
              <a:sym typeface="Poppins"/>
            </a:endParaRPr>
          </a:p>
          <a:p>
            <a:pPr marL="457200" lvl="0" indent="0" algn="just" rtl="0">
              <a:spcBef>
                <a:spcPts val="0"/>
              </a:spcBef>
              <a:spcAft>
                <a:spcPts val="0"/>
              </a:spcAft>
              <a:buClr>
                <a:schemeClr val="dk1"/>
              </a:buClr>
              <a:buSzPts val="1100"/>
              <a:buFont typeface="Arial"/>
              <a:buNone/>
            </a:pPr>
            <a:r>
              <a:rPr lang="en-GB" sz="1100">
                <a:solidFill>
                  <a:schemeClr val="dk1"/>
                </a:solidFill>
                <a:latin typeface="Poppins"/>
                <a:ea typeface="Poppins"/>
                <a:cs typeface="Poppins"/>
                <a:sym typeface="Poppins"/>
              </a:rPr>
              <a:t> </a:t>
            </a:r>
            <a:endParaRPr sz="1100">
              <a:solidFill>
                <a:schemeClr val="dk1"/>
              </a:solidFill>
              <a:latin typeface="Poppins"/>
              <a:ea typeface="Poppins"/>
              <a:cs typeface="Poppins"/>
              <a:sym typeface="Poppins"/>
            </a:endParaRPr>
          </a:p>
          <a:p>
            <a:pPr marL="457200" lvl="0" indent="-298450" algn="just" rtl="0">
              <a:spcBef>
                <a:spcPts val="0"/>
              </a:spcBef>
              <a:spcAft>
                <a:spcPts val="0"/>
              </a:spcAft>
              <a:buClr>
                <a:schemeClr val="dk1"/>
              </a:buClr>
              <a:buSzPts val="1100"/>
              <a:buFont typeface="Poppins"/>
              <a:buChar char="●"/>
            </a:pPr>
            <a:r>
              <a:rPr lang="en-GB" sz="1100">
                <a:solidFill>
                  <a:schemeClr val="dk1"/>
                </a:solidFill>
                <a:latin typeface="Poppins"/>
                <a:ea typeface="Poppins"/>
                <a:cs typeface="Poppins"/>
                <a:sym typeface="Poppins"/>
              </a:rPr>
              <a:t>It can be leveraged as a potential service for other areas of licensing. </a:t>
            </a:r>
            <a:endParaRPr sz="1100">
              <a:solidFill>
                <a:schemeClr val="dk1"/>
              </a:solidFill>
              <a:latin typeface="Poppins"/>
              <a:ea typeface="Poppins"/>
              <a:cs typeface="Poppins"/>
              <a:sym typeface="Poppins"/>
            </a:endParaRPr>
          </a:p>
          <a:p>
            <a:pPr marL="457200" lvl="0" indent="0" algn="just" rtl="0">
              <a:spcBef>
                <a:spcPts val="0"/>
              </a:spcBef>
              <a:spcAft>
                <a:spcPts val="0"/>
              </a:spcAft>
              <a:buNone/>
            </a:pPr>
            <a:endParaRPr sz="1100">
              <a:solidFill>
                <a:schemeClr val="dk1"/>
              </a:solidFill>
              <a:latin typeface="Poppins"/>
              <a:ea typeface="Poppins"/>
              <a:cs typeface="Poppins"/>
              <a:sym typeface="Poppins"/>
            </a:endParaRPr>
          </a:p>
          <a:p>
            <a:pPr marL="457200" lvl="0" indent="-298450" algn="just" rtl="0">
              <a:spcBef>
                <a:spcPts val="0"/>
              </a:spcBef>
              <a:spcAft>
                <a:spcPts val="0"/>
              </a:spcAft>
              <a:buClr>
                <a:schemeClr val="dk1"/>
              </a:buClr>
              <a:buSzPts val="1100"/>
              <a:buFont typeface="Poppins"/>
              <a:buChar char="●"/>
            </a:pPr>
            <a:r>
              <a:rPr lang="en-GB" sz="1100">
                <a:solidFill>
                  <a:schemeClr val="dk1"/>
                </a:solidFill>
                <a:latin typeface="Poppins"/>
                <a:ea typeface="Poppins"/>
                <a:cs typeface="Poppins"/>
                <a:sym typeface="Poppins"/>
              </a:rPr>
              <a:t>It creates a useful experience of licensing rather than being a burden and, in turn, continues ensuring that public and transport safety is at the forefront. </a:t>
            </a:r>
            <a:endParaRPr sz="1100">
              <a:solidFill>
                <a:schemeClr val="dk1"/>
              </a:solidFill>
              <a:latin typeface="Poppins"/>
              <a:ea typeface="Poppins"/>
              <a:cs typeface="Poppins"/>
              <a:sym typeface="Poppins"/>
            </a:endParaRPr>
          </a:p>
          <a:p>
            <a:pPr marL="457200" lvl="0" indent="0" algn="just" rtl="0">
              <a:spcBef>
                <a:spcPts val="0"/>
              </a:spcBef>
              <a:spcAft>
                <a:spcPts val="0"/>
              </a:spcAft>
              <a:buNone/>
            </a:pPr>
            <a:endParaRPr sz="1100">
              <a:solidFill>
                <a:schemeClr val="dk1"/>
              </a:solidFill>
              <a:latin typeface="Poppins"/>
              <a:ea typeface="Poppins"/>
              <a:cs typeface="Poppins"/>
              <a:sym typeface="Poppins"/>
            </a:endParaRPr>
          </a:p>
          <a:p>
            <a:pPr marL="457200" lvl="0" indent="-298450" algn="just" rtl="0">
              <a:spcBef>
                <a:spcPts val="0"/>
              </a:spcBef>
              <a:spcAft>
                <a:spcPts val="0"/>
              </a:spcAft>
              <a:buClr>
                <a:schemeClr val="dk1"/>
              </a:buClr>
              <a:buSzPts val="1100"/>
              <a:buFont typeface="Poppins"/>
              <a:buChar char="●"/>
            </a:pPr>
            <a:r>
              <a:rPr lang="en-GB" sz="1100">
                <a:solidFill>
                  <a:schemeClr val="dk1"/>
                </a:solidFill>
                <a:latin typeface="Poppins"/>
                <a:ea typeface="Poppins"/>
                <a:cs typeface="Poppins"/>
                <a:sym typeface="Poppins"/>
              </a:rPr>
              <a:t>It becomes </a:t>
            </a:r>
            <a:r>
              <a:rPr lang="en-GB" sz="1100" i="1">
                <a:solidFill>
                  <a:schemeClr val="dk1"/>
                </a:solidFill>
                <a:latin typeface="Poppins"/>
                <a:ea typeface="Poppins"/>
                <a:cs typeface="Poppins"/>
                <a:sym typeface="Poppins"/>
              </a:rPr>
              <a:t>THE</a:t>
            </a:r>
            <a:r>
              <a:rPr lang="en-GB" sz="1100">
                <a:solidFill>
                  <a:schemeClr val="dk1"/>
                </a:solidFill>
                <a:latin typeface="Poppins"/>
                <a:ea typeface="Poppins"/>
                <a:cs typeface="Poppins"/>
                <a:sym typeface="Poppins"/>
              </a:rPr>
              <a:t> standard for the taxi trade and integrates within the taxi landscape as any other GOV.UK service.  </a:t>
            </a:r>
            <a:endParaRPr sz="1100">
              <a:solidFill>
                <a:schemeClr val="dk1"/>
              </a:solidFill>
              <a:latin typeface="Poppins"/>
              <a:ea typeface="Poppins"/>
              <a:cs typeface="Poppins"/>
              <a:sym typeface="Poppins"/>
            </a:endParaRPr>
          </a:p>
          <a:p>
            <a:pPr marL="0" lvl="0" indent="0" algn="l" rtl="0">
              <a:spcBef>
                <a:spcPts val="0"/>
              </a:spcBef>
              <a:spcAft>
                <a:spcPts val="0"/>
              </a:spcAft>
              <a:buNone/>
            </a:pPr>
            <a:endParaRPr sz="1300"/>
          </a:p>
        </p:txBody>
      </p:sp>
      <p:pic>
        <p:nvPicPr>
          <p:cNvPr id="192" name="Google Shape;192;p24"/>
          <p:cNvPicPr preferRelativeResize="0"/>
          <p:nvPr/>
        </p:nvPicPr>
        <p:blipFill>
          <a:blip r:embed="rId3">
            <a:alphaModFix/>
          </a:blip>
          <a:stretch>
            <a:fillRect/>
          </a:stretch>
        </p:blipFill>
        <p:spPr>
          <a:xfrm>
            <a:off x="6030675" y="408600"/>
            <a:ext cx="2839799" cy="2126100"/>
          </a:xfrm>
          <a:prstGeom prst="rect">
            <a:avLst/>
          </a:prstGeom>
          <a:noFill/>
          <a:ln w="9525" cap="flat" cmpd="sng">
            <a:solidFill>
              <a:schemeClr val="dk2"/>
            </a:solidFill>
            <a:prstDash val="solid"/>
            <a:round/>
            <a:headEnd type="none" w="sm" len="sm"/>
            <a:tailEnd type="none" w="sm" len="sm"/>
          </a:ln>
        </p:spPr>
      </p:pic>
      <p:pic>
        <p:nvPicPr>
          <p:cNvPr id="193" name="Google Shape;193;p24"/>
          <p:cNvPicPr preferRelativeResize="0"/>
          <p:nvPr/>
        </p:nvPicPr>
        <p:blipFill>
          <a:blip r:embed="rId4">
            <a:alphaModFix/>
          </a:blip>
          <a:stretch>
            <a:fillRect/>
          </a:stretch>
        </p:blipFill>
        <p:spPr>
          <a:xfrm>
            <a:off x="8508276" y="162740"/>
            <a:ext cx="486000" cy="486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25"/>
          <p:cNvSpPr/>
          <p:nvPr/>
        </p:nvSpPr>
        <p:spPr>
          <a:xfrm>
            <a:off x="0" y="0"/>
            <a:ext cx="1889100" cy="51435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5"/>
          <p:cNvSpPr txBox="1"/>
          <p:nvPr/>
        </p:nvSpPr>
        <p:spPr>
          <a:xfrm>
            <a:off x="-150" y="747625"/>
            <a:ext cx="1889100" cy="18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333333"/>
                </a:solidFill>
                <a:latin typeface="Poppins"/>
                <a:ea typeface="Poppins"/>
                <a:cs typeface="Poppins"/>
                <a:sym typeface="Poppins"/>
              </a:rPr>
              <a:t>The Qualitative Benefits  </a:t>
            </a:r>
            <a:endParaRPr sz="2000" b="1">
              <a:solidFill>
                <a:srgbClr val="333333"/>
              </a:solidFill>
              <a:latin typeface="Poppins"/>
              <a:ea typeface="Poppins"/>
              <a:cs typeface="Poppins"/>
              <a:sym typeface="Poppins"/>
            </a:endParaRPr>
          </a:p>
        </p:txBody>
      </p:sp>
      <p:sp>
        <p:nvSpPr>
          <p:cNvPr id="200" name="Google Shape;200;p25"/>
          <p:cNvSpPr txBox="1"/>
          <p:nvPr/>
        </p:nvSpPr>
        <p:spPr>
          <a:xfrm>
            <a:off x="2055063" y="344675"/>
            <a:ext cx="6295200" cy="58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a:latin typeface="Poppins"/>
              <a:ea typeface="Poppins"/>
              <a:cs typeface="Poppins"/>
              <a:sym typeface="Poppins"/>
            </a:endParaRPr>
          </a:p>
        </p:txBody>
      </p:sp>
      <p:sp>
        <p:nvSpPr>
          <p:cNvPr id="201" name="Google Shape;201;p25"/>
          <p:cNvSpPr txBox="1"/>
          <p:nvPr/>
        </p:nvSpPr>
        <p:spPr>
          <a:xfrm>
            <a:off x="2055075" y="1016475"/>
            <a:ext cx="6925500" cy="3579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600"/>
              </a:spcBef>
              <a:spcAft>
                <a:spcPts val="0"/>
              </a:spcAft>
              <a:buClr>
                <a:schemeClr val="dk1"/>
              </a:buClr>
              <a:buSzPts val="1100"/>
              <a:buFont typeface="Arial"/>
              <a:buNone/>
            </a:pPr>
            <a:endParaRPr sz="1200" b="1">
              <a:solidFill>
                <a:srgbClr val="434343"/>
              </a:solidFill>
              <a:latin typeface="Poppins"/>
              <a:ea typeface="Poppins"/>
              <a:cs typeface="Poppins"/>
              <a:sym typeface="Poppins"/>
            </a:endParaRPr>
          </a:p>
          <a:p>
            <a:pPr marL="457200" lvl="0" indent="-304800" algn="just" rtl="0">
              <a:spcBef>
                <a:spcPts val="1200"/>
              </a:spcBef>
              <a:spcAft>
                <a:spcPts val="0"/>
              </a:spcAft>
              <a:buClr>
                <a:srgbClr val="434343"/>
              </a:buClr>
              <a:buSzPts val="1200"/>
              <a:buFont typeface="Poppins"/>
              <a:buAutoNum type="arabicPeriod"/>
            </a:pPr>
            <a:r>
              <a:rPr lang="en-GB" sz="1200" b="1">
                <a:solidFill>
                  <a:srgbClr val="434343"/>
                </a:solidFill>
                <a:latin typeface="Poppins"/>
                <a:ea typeface="Poppins"/>
                <a:cs typeface="Poppins"/>
                <a:sym typeface="Poppins"/>
              </a:rPr>
              <a:t>Modernise communication within the taxi trade </a:t>
            </a:r>
            <a:endParaRPr sz="1200" b="1">
              <a:solidFill>
                <a:srgbClr val="434343"/>
              </a:solidFill>
              <a:latin typeface="Poppins"/>
              <a:ea typeface="Poppins"/>
              <a:cs typeface="Poppins"/>
              <a:sym typeface="Poppins"/>
            </a:endParaRPr>
          </a:p>
          <a:p>
            <a:pPr marL="0" lvl="0" indent="0" algn="just" rtl="0">
              <a:spcBef>
                <a:spcPts val="0"/>
              </a:spcBef>
              <a:spcAft>
                <a:spcPts val="0"/>
              </a:spcAft>
              <a:buNone/>
            </a:pPr>
            <a:endParaRPr sz="1200" b="1">
              <a:solidFill>
                <a:srgbClr val="434343"/>
              </a:solidFill>
              <a:latin typeface="Poppins"/>
              <a:ea typeface="Poppins"/>
              <a:cs typeface="Poppins"/>
              <a:sym typeface="Poppins"/>
            </a:endParaRPr>
          </a:p>
          <a:p>
            <a:pPr marL="0" lvl="0" indent="0" algn="just" rtl="0">
              <a:spcBef>
                <a:spcPts val="0"/>
              </a:spcBef>
              <a:spcAft>
                <a:spcPts val="0"/>
              </a:spcAft>
              <a:buNone/>
            </a:pPr>
            <a:endParaRPr sz="1200" b="1">
              <a:solidFill>
                <a:srgbClr val="434343"/>
              </a:solidFill>
              <a:latin typeface="Poppins"/>
              <a:ea typeface="Poppins"/>
              <a:cs typeface="Poppins"/>
              <a:sym typeface="Poppins"/>
            </a:endParaRPr>
          </a:p>
          <a:p>
            <a:pPr marL="0" lvl="0" indent="0" algn="just" rtl="0">
              <a:spcBef>
                <a:spcPts val="0"/>
              </a:spcBef>
              <a:spcAft>
                <a:spcPts val="0"/>
              </a:spcAft>
              <a:buNone/>
            </a:pPr>
            <a:endParaRPr sz="1200" b="1">
              <a:solidFill>
                <a:srgbClr val="434343"/>
              </a:solidFill>
              <a:latin typeface="Poppins"/>
              <a:ea typeface="Poppins"/>
              <a:cs typeface="Poppins"/>
              <a:sym typeface="Poppins"/>
            </a:endParaRPr>
          </a:p>
          <a:p>
            <a:pPr marL="457200" lvl="0" indent="-304800" algn="just" rtl="0">
              <a:spcBef>
                <a:spcPts val="0"/>
              </a:spcBef>
              <a:spcAft>
                <a:spcPts val="0"/>
              </a:spcAft>
              <a:buClr>
                <a:srgbClr val="434343"/>
              </a:buClr>
              <a:buSzPts val="1200"/>
              <a:buFont typeface="Poppins"/>
              <a:buAutoNum type="arabicPeriod"/>
            </a:pPr>
            <a:r>
              <a:rPr lang="en-GB" sz="1200" b="1">
                <a:solidFill>
                  <a:srgbClr val="434343"/>
                </a:solidFill>
                <a:latin typeface="Poppins"/>
                <a:ea typeface="Poppins"/>
                <a:cs typeface="Poppins"/>
                <a:sym typeface="Poppins"/>
              </a:rPr>
              <a:t>Increase visibility and transparency for the licence holders </a:t>
            </a:r>
            <a:endParaRPr sz="1200" b="1">
              <a:solidFill>
                <a:srgbClr val="434343"/>
              </a:solidFill>
              <a:latin typeface="Poppins"/>
              <a:ea typeface="Poppins"/>
              <a:cs typeface="Poppins"/>
              <a:sym typeface="Poppins"/>
            </a:endParaRPr>
          </a:p>
          <a:p>
            <a:pPr marL="0" lvl="0" indent="0" algn="just" rtl="0">
              <a:spcBef>
                <a:spcPts val="0"/>
              </a:spcBef>
              <a:spcAft>
                <a:spcPts val="0"/>
              </a:spcAft>
              <a:buNone/>
            </a:pPr>
            <a:endParaRPr sz="1200" b="1">
              <a:solidFill>
                <a:srgbClr val="434343"/>
              </a:solidFill>
              <a:latin typeface="Poppins"/>
              <a:ea typeface="Poppins"/>
              <a:cs typeface="Poppins"/>
              <a:sym typeface="Poppins"/>
            </a:endParaRPr>
          </a:p>
          <a:p>
            <a:pPr marL="0" lvl="0" indent="0" algn="just" rtl="0">
              <a:spcBef>
                <a:spcPts val="0"/>
              </a:spcBef>
              <a:spcAft>
                <a:spcPts val="0"/>
              </a:spcAft>
              <a:buNone/>
            </a:pPr>
            <a:endParaRPr sz="1200" b="1">
              <a:solidFill>
                <a:srgbClr val="434343"/>
              </a:solidFill>
              <a:latin typeface="Poppins"/>
              <a:ea typeface="Poppins"/>
              <a:cs typeface="Poppins"/>
              <a:sym typeface="Poppins"/>
            </a:endParaRPr>
          </a:p>
          <a:p>
            <a:pPr marL="0" lvl="0" indent="0" algn="just" rtl="0">
              <a:spcBef>
                <a:spcPts val="0"/>
              </a:spcBef>
              <a:spcAft>
                <a:spcPts val="0"/>
              </a:spcAft>
              <a:buNone/>
            </a:pPr>
            <a:endParaRPr sz="1200" b="1">
              <a:solidFill>
                <a:srgbClr val="434343"/>
              </a:solidFill>
              <a:latin typeface="Poppins"/>
              <a:ea typeface="Poppins"/>
              <a:cs typeface="Poppins"/>
              <a:sym typeface="Poppins"/>
            </a:endParaRPr>
          </a:p>
          <a:p>
            <a:pPr marL="457200" lvl="0" indent="-304800" algn="just" rtl="0">
              <a:spcBef>
                <a:spcPts val="0"/>
              </a:spcBef>
              <a:spcAft>
                <a:spcPts val="0"/>
              </a:spcAft>
              <a:buClr>
                <a:srgbClr val="434343"/>
              </a:buClr>
              <a:buSzPts val="1200"/>
              <a:buFont typeface="Poppins"/>
              <a:buAutoNum type="arabicPeriod"/>
            </a:pPr>
            <a:r>
              <a:rPr lang="en-GB" sz="1200" b="1">
                <a:solidFill>
                  <a:srgbClr val="434343"/>
                </a:solidFill>
                <a:latin typeface="Poppins"/>
                <a:ea typeface="Poppins"/>
                <a:cs typeface="Poppins"/>
                <a:sym typeface="Poppins"/>
              </a:rPr>
              <a:t>Removing blockers that reduce proactivity of the licence holder </a:t>
            </a:r>
            <a:endParaRPr sz="1200" b="1">
              <a:solidFill>
                <a:srgbClr val="434343"/>
              </a:solidFill>
              <a:latin typeface="Poppins"/>
              <a:ea typeface="Poppins"/>
              <a:cs typeface="Poppins"/>
              <a:sym typeface="Poppins"/>
            </a:endParaRPr>
          </a:p>
          <a:p>
            <a:pPr marL="0" lvl="0" indent="0" algn="just" rtl="0">
              <a:spcBef>
                <a:spcPts val="0"/>
              </a:spcBef>
              <a:spcAft>
                <a:spcPts val="0"/>
              </a:spcAft>
              <a:buNone/>
            </a:pPr>
            <a:endParaRPr sz="1200" b="1">
              <a:solidFill>
                <a:srgbClr val="434343"/>
              </a:solidFill>
              <a:latin typeface="Poppins"/>
              <a:ea typeface="Poppins"/>
              <a:cs typeface="Poppins"/>
              <a:sym typeface="Poppins"/>
            </a:endParaRPr>
          </a:p>
          <a:p>
            <a:pPr marL="0" lvl="0" indent="0" algn="just" rtl="0">
              <a:spcBef>
                <a:spcPts val="0"/>
              </a:spcBef>
              <a:spcAft>
                <a:spcPts val="0"/>
              </a:spcAft>
              <a:buNone/>
            </a:pPr>
            <a:endParaRPr sz="1200" b="1">
              <a:solidFill>
                <a:srgbClr val="434343"/>
              </a:solidFill>
              <a:latin typeface="Poppins"/>
              <a:ea typeface="Poppins"/>
              <a:cs typeface="Poppins"/>
              <a:sym typeface="Poppins"/>
            </a:endParaRPr>
          </a:p>
          <a:p>
            <a:pPr marL="0" lvl="0" indent="0" algn="just" rtl="0">
              <a:spcBef>
                <a:spcPts val="0"/>
              </a:spcBef>
              <a:spcAft>
                <a:spcPts val="0"/>
              </a:spcAft>
              <a:buNone/>
            </a:pPr>
            <a:endParaRPr sz="1200" b="1">
              <a:solidFill>
                <a:srgbClr val="434343"/>
              </a:solidFill>
              <a:latin typeface="Poppins"/>
              <a:ea typeface="Poppins"/>
              <a:cs typeface="Poppins"/>
              <a:sym typeface="Poppins"/>
            </a:endParaRPr>
          </a:p>
          <a:p>
            <a:pPr marL="457200" lvl="0" indent="-304800" algn="just" rtl="0">
              <a:spcBef>
                <a:spcPts val="0"/>
              </a:spcBef>
              <a:spcAft>
                <a:spcPts val="0"/>
              </a:spcAft>
              <a:buClr>
                <a:srgbClr val="434343"/>
              </a:buClr>
              <a:buSzPts val="1200"/>
              <a:buFont typeface="Poppins"/>
              <a:buAutoNum type="arabicPeriod"/>
            </a:pPr>
            <a:r>
              <a:rPr lang="en-GB" sz="1200" b="1">
                <a:solidFill>
                  <a:srgbClr val="434343"/>
                </a:solidFill>
                <a:latin typeface="Poppins"/>
                <a:ea typeface="Poppins"/>
                <a:cs typeface="Poppins"/>
                <a:sym typeface="Poppins"/>
              </a:rPr>
              <a:t>Scalable Solution </a:t>
            </a:r>
            <a:endParaRPr sz="1200">
              <a:solidFill>
                <a:srgbClr val="434343"/>
              </a:solidFill>
              <a:latin typeface="Poppins"/>
              <a:ea typeface="Poppins"/>
              <a:cs typeface="Poppins"/>
              <a:sym typeface="Poppins"/>
            </a:endParaRPr>
          </a:p>
        </p:txBody>
      </p:sp>
      <p:pic>
        <p:nvPicPr>
          <p:cNvPr id="202" name="Google Shape;202;p25"/>
          <p:cNvPicPr preferRelativeResize="0"/>
          <p:nvPr/>
        </p:nvPicPr>
        <p:blipFill>
          <a:blip r:embed="rId3">
            <a:alphaModFix/>
          </a:blip>
          <a:stretch>
            <a:fillRect/>
          </a:stretch>
        </p:blipFill>
        <p:spPr>
          <a:xfrm>
            <a:off x="8508276" y="162740"/>
            <a:ext cx="486000" cy="486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26"/>
          <p:cNvSpPr/>
          <p:nvPr/>
        </p:nvSpPr>
        <p:spPr>
          <a:xfrm>
            <a:off x="0" y="0"/>
            <a:ext cx="1889100" cy="51435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6"/>
          <p:cNvSpPr txBox="1"/>
          <p:nvPr/>
        </p:nvSpPr>
        <p:spPr>
          <a:xfrm>
            <a:off x="-150" y="747625"/>
            <a:ext cx="1889100" cy="18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333333"/>
                </a:solidFill>
                <a:latin typeface="Poppins"/>
                <a:ea typeface="Poppins"/>
                <a:cs typeface="Poppins"/>
                <a:sym typeface="Poppins"/>
              </a:rPr>
              <a:t>The Quantitative Benefits  </a:t>
            </a:r>
            <a:endParaRPr sz="2000" b="1">
              <a:solidFill>
                <a:srgbClr val="333333"/>
              </a:solidFill>
              <a:latin typeface="Poppins"/>
              <a:ea typeface="Poppins"/>
              <a:cs typeface="Poppins"/>
              <a:sym typeface="Poppins"/>
            </a:endParaRPr>
          </a:p>
        </p:txBody>
      </p:sp>
      <p:graphicFrame>
        <p:nvGraphicFramePr>
          <p:cNvPr id="209" name="Google Shape;209;p26"/>
          <p:cNvGraphicFramePr/>
          <p:nvPr/>
        </p:nvGraphicFramePr>
        <p:xfrm>
          <a:off x="2031350" y="1280875"/>
          <a:ext cx="6798850" cy="3196400"/>
        </p:xfrm>
        <a:graphic>
          <a:graphicData uri="http://schemas.openxmlformats.org/drawingml/2006/table">
            <a:tbl>
              <a:tblPr>
                <a:noFill/>
                <a:tableStyleId>{FD22AC78-6765-4736-9AEF-DF42DE663BDE}</a:tableStyleId>
              </a:tblPr>
              <a:tblGrid>
                <a:gridCol w="3399425">
                  <a:extLst>
                    <a:ext uri="{9D8B030D-6E8A-4147-A177-3AD203B41FA5}">
                      <a16:colId xmlns:a16="http://schemas.microsoft.com/office/drawing/2014/main" val="20000"/>
                    </a:ext>
                  </a:extLst>
                </a:gridCol>
                <a:gridCol w="3399425">
                  <a:extLst>
                    <a:ext uri="{9D8B030D-6E8A-4147-A177-3AD203B41FA5}">
                      <a16:colId xmlns:a16="http://schemas.microsoft.com/office/drawing/2014/main" val="20001"/>
                    </a:ext>
                  </a:extLst>
                </a:gridCol>
              </a:tblGrid>
              <a:tr h="354225">
                <a:tc>
                  <a:txBody>
                    <a:bodyPr/>
                    <a:lstStyle/>
                    <a:p>
                      <a:pPr marL="0" lvl="0" indent="0" algn="ctr" rtl="0">
                        <a:spcBef>
                          <a:spcPts val="0"/>
                        </a:spcBef>
                        <a:spcAft>
                          <a:spcPts val="0"/>
                        </a:spcAft>
                        <a:buNone/>
                      </a:pPr>
                      <a:r>
                        <a:rPr lang="en-GB" sz="1000" b="1">
                          <a:solidFill>
                            <a:srgbClr val="434343"/>
                          </a:solidFill>
                          <a:latin typeface="Poppins"/>
                          <a:ea typeface="Poppins"/>
                          <a:cs typeface="Poppins"/>
                          <a:sym typeface="Poppins"/>
                        </a:rPr>
                        <a:t>Product Goal</a:t>
                      </a:r>
                      <a:endParaRPr sz="1000" b="1">
                        <a:solidFill>
                          <a:srgbClr val="434343"/>
                        </a:solidFill>
                        <a:latin typeface="Poppins"/>
                        <a:ea typeface="Poppins"/>
                        <a:cs typeface="Poppins"/>
                        <a:sym typeface="Poppins"/>
                      </a:endParaRPr>
                    </a:p>
                  </a:txBody>
                  <a:tcPr marL="63500" marR="63500" marT="63500" marB="63500" anchor="ctr"/>
                </a:tc>
                <a:tc>
                  <a:txBody>
                    <a:bodyPr/>
                    <a:lstStyle/>
                    <a:p>
                      <a:pPr marL="0" lvl="0" indent="0" algn="ctr" rtl="0">
                        <a:spcBef>
                          <a:spcPts val="0"/>
                        </a:spcBef>
                        <a:spcAft>
                          <a:spcPts val="0"/>
                        </a:spcAft>
                        <a:buNone/>
                      </a:pPr>
                      <a:r>
                        <a:rPr lang="en-GB" sz="1000" b="1">
                          <a:solidFill>
                            <a:srgbClr val="434343"/>
                          </a:solidFill>
                          <a:latin typeface="Poppins"/>
                          <a:ea typeface="Poppins"/>
                          <a:cs typeface="Poppins"/>
                          <a:sym typeface="Poppins"/>
                        </a:rPr>
                        <a:t>Product Metrics</a:t>
                      </a:r>
                      <a:endParaRPr sz="1000" b="1">
                        <a:solidFill>
                          <a:srgbClr val="434343"/>
                        </a:solidFill>
                        <a:latin typeface="Poppins"/>
                        <a:ea typeface="Poppins"/>
                        <a:cs typeface="Poppins"/>
                        <a:sym typeface="Poppins"/>
                      </a:endParaRPr>
                    </a:p>
                  </a:txBody>
                  <a:tcPr marL="63500" marR="63500" marT="63500" marB="63500" anchor="ctr"/>
                </a:tc>
                <a:extLst>
                  <a:ext uri="{0D108BD9-81ED-4DB2-BD59-A6C34878D82A}">
                    <a16:rowId xmlns:a16="http://schemas.microsoft.com/office/drawing/2014/main" val="10000"/>
                  </a:ext>
                </a:extLst>
              </a:tr>
              <a:tr h="547450">
                <a:tc>
                  <a:txBody>
                    <a:bodyPr/>
                    <a:lstStyle/>
                    <a:p>
                      <a:pPr marL="0" lvl="0" indent="0" algn="l" rtl="0">
                        <a:spcBef>
                          <a:spcPts val="0"/>
                        </a:spcBef>
                        <a:spcAft>
                          <a:spcPts val="0"/>
                        </a:spcAft>
                        <a:buNone/>
                      </a:pPr>
                      <a:r>
                        <a:rPr lang="en-GB" sz="1000">
                          <a:solidFill>
                            <a:srgbClr val="434343"/>
                          </a:solidFill>
                          <a:latin typeface="Poppins"/>
                          <a:ea typeface="Poppins"/>
                          <a:cs typeface="Poppins"/>
                          <a:sym typeface="Poppins"/>
                        </a:rPr>
                        <a:t>Reduce time on back end processes that directly impact the licence holders </a:t>
                      </a:r>
                      <a:endParaRPr sz="1000">
                        <a:solidFill>
                          <a:srgbClr val="434343"/>
                        </a:solidFill>
                        <a:latin typeface="Poppins"/>
                        <a:ea typeface="Poppins"/>
                        <a:cs typeface="Poppins"/>
                        <a:sym typeface="Poppins"/>
                      </a:endParaRPr>
                    </a:p>
                  </a:txBody>
                  <a:tcPr marL="63500" marR="63500" marT="63500" marB="63500"/>
                </a:tc>
                <a:tc>
                  <a:txBody>
                    <a:bodyPr/>
                    <a:lstStyle/>
                    <a:p>
                      <a:pPr marL="0" lvl="0" indent="0" algn="l" rtl="0">
                        <a:spcBef>
                          <a:spcPts val="0"/>
                        </a:spcBef>
                        <a:spcAft>
                          <a:spcPts val="0"/>
                        </a:spcAft>
                        <a:buNone/>
                      </a:pPr>
                      <a:r>
                        <a:rPr lang="en-GB" sz="1000">
                          <a:solidFill>
                            <a:srgbClr val="434343"/>
                          </a:solidFill>
                          <a:latin typeface="Poppins"/>
                          <a:ea typeface="Poppins"/>
                          <a:cs typeface="Poppins"/>
                          <a:sym typeface="Poppins"/>
                        </a:rPr>
                        <a:t>Reduction in cost and time spent chasing to ensure licence validity</a:t>
                      </a:r>
                      <a:endParaRPr sz="10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1"/>
                  </a:ext>
                </a:extLst>
              </a:tr>
              <a:tr h="521125">
                <a:tc>
                  <a:txBody>
                    <a:bodyPr/>
                    <a:lstStyle/>
                    <a:p>
                      <a:pPr marL="0" lvl="0" indent="0" algn="l" rtl="0">
                        <a:spcBef>
                          <a:spcPts val="0"/>
                        </a:spcBef>
                        <a:spcAft>
                          <a:spcPts val="0"/>
                        </a:spcAft>
                        <a:buNone/>
                      </a:pPr>
                      <a:r>
                        <a:rPr lang="en-GB" sz="1000">
                          <a:solidFill>
                            <a:srgbClr val="434343"/>
                          </a:solidFill>
                          <a:latin typeface="Poppins"/>
                          <a:ea typeface="Poppins"/>
                          <a:cs typeface="Poppins"/>
                          <a:sym typeface="Poppins"/>
                        </a:rPr>
                        <a:t>Reduce time on back end processes that directly impact the licence holders </a:t>
                      </a:r>
                      <a:endParaRPr sz="1000">
                        <a:solidFill>
                          <a:srgbClr val="434343"/>
                        </a:solidFill>
                        <a:latin typeface="Poppins"/>
                        <a:ea typeface="Poppins"/>
                        <a:cs typeface="Poppins"/>
                        <a:sym typeface="Poppins"/>
                      </a:endParaRPr>
                    </a:p>
                  </a:txBody>
                  <a:tcPr marL="63500" marR="63500" marT="63500" marB="63500"/>
                </a:tc>
                <a:tc>
                  <a:txBody>
                    <a:bodyPr/>
                    <a:lstStyle/>
                    <a:p>
                      <a:pPr marL="0" lvl="0" indent="0" algn="l" rtl="0">
                        <a:spcBef>
                          <a:spcPts val="0"/>
                        </a:spcBef>
                        <a:spcAft>
                          <a:spcPts val="0"/>
                        </a:spcAft>
                        <a:buNone/>
                      </a:pPr>
                      <a:r>
                        <a:rPr lang="en-GB" sz="1000">
                          <a:solidFill>
                            <a:srgbClr val="434343"/>
                          </a:solidFill>
                          <a:latin typeface="Poppins"/>
                          <a:ea typeface="Poppins"/>
                          <a:cs typeface="Poppins"/>
                          <a:sym typeface="Poppins"/>
                        </a:rPr>
                        <a:t>Increase staff time availability to use on other, more valuable proactive licence administration</a:t>
                      </a:r>
                      <a:endParaRPr sz="10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2"/>
                  </a:ext>
                </a:extLst>
              </a:tr>
              <a:tr h="999925">
                <a:tc>
                  <a:txBody>
                    <a:bodyPr/>
                    <a:lstStyle/>
                    <a:p>
                      <a:pPr marL="0" lvl="0" indent="0" algn="l" rtl="0">
                        <a:spcBef>
                          <a:spcPts val="0"/>
                        </a:spcBef>
                        <a:spcAft>
                          <a:spcPts val="0"/>
                        </a:spcAft>
                        <a:buNone/>
                      </a:pPr>
                      <a:r>
                        <a:rPr lang="en-GB" sz="1000">
                          <a:solidFill>
                            <a:srgbClr val="434343"/>
                          </a:solidFill>
                          <a:latin typeface="Poppins"/>
                          <a:ea typeface="Poppins"/>
                          <a:cs typeface="Poppins"/>
                          <a:sym typeface="Poppins"/>
                        </a:rPr>
                        <a:t>Create a simplified and desirable service for managing licences </a:t>
                      </a:r>
                      <a:endParaRPr sz="1000">
                        <a:solidFill>
                          <a:srgbClr val="434343"/>
                        </a:solidFill>
                        <a:latin typeface="Poppins"/>
                        <a:ea typeface="Poppins"/>
                        <a:cs typeface="Poppins"/>
                        <a:sym typeface="Poppins"/>
                      </a:endParaRPr>
                    </a:p>
                    <a:p>
                      <a:pPr marL="0" lvl="0" indent="0" algn="l" rtl="0">
                        <a:spcBef>
                          <a:spcPts val="0"/>
                        </a:spcBef>
                        <a:spcAft>
                          <a:spcPts val="0"/>
                        </a:spcAft>
                        <a:buNone/>
                      </a:pPr>
                      <a:endParaRPr sz="1000">
                        <a:solidFill>
                          <a:srgbClr val="434343"/>
                        </a:solidFill>
                        <a:latin typeface="Poppins"/>
                        <a:ea typeface="Poppins"/>
                        <a:cs typeface="Poppins"/>
                        <a:sym typeface="Poppins"/>
                      </a:endParaRPr>
                    </a:p>
                    <a:p>
                      <a:pPr marL="0" lvl="0" indent="0" algn="l" rtl="0">
                        <a:spcBef>
                          <a:spcPts val="0"/>
                        </a:spcBef>
                        <a:spcAft>
                          <a:spcPts val="0"/>
                        </a:spcAft>
                        <a:buNone/>
                      </a:pPr>
                      <a:r>
                        <a:rPr lang="en-GB" sz="1000">
                          <a:solidFill>
                            <a:srgbClr val="434343"/>
                          </a:solidFill>
                          <a:latin typeface="Poppins"/>
                          <a:ea typeface="Poppins"/>
                          <a:cs typeface="Poppins"/>
                          <a:sym typeface="Poppins"/>
                        </a:rPr>
                        <a:t>Improve proactiveness of Licence Holders</a:t>
                      </a:r>
                      <a:endParaRPr sz="1000">
                        <a:solidFill>
                          <a:srgbClr val="434343"/>
                        </a:solidFill>
                        <a:latin typeface="Poppins"/>
                        <a:ea typeface="Poppins"/>
                        <a:cs typeface="Poppins"/>
                        <a:sym typeface="Poppins"/>
                      </a:endParaRPr>
                    </a:p>
                  </a:txBody>
                  <a:tcPr marL="63500" marR="63500" marT="63500" marB="63500"/>
                </a:tc>
                <a:tc>
                  <a:txBody>
                    <a:bodyPr/>
                    <a:lstStyle/>
                    <a:p>
                      <a:pPr marL="0" lvl="0" indent="0" algn="l" rtl="0">
                        <a:spcBef>
                          <a:spcPts val="0"/>
                        </a:spcBef>
                        <a:spcAft>
                          <a:spcPts val="0"/>
                        </a:spcAft>
                        <a:buNone/>
                      </a:pPr>
                      <a:r>
                        <a:rPr lang="en-GB" sz="1000">
                          <a:solidFill>
                            <a:srgbClr val="434343"/>
                          </a:solidFill>
                          <a:latin typeface="Poppins"/>
                          <a:ea typeface="Poppins"/>
                          <a:cs typeface="Poppins"/>
                          <a:sym typeface="Poppins"/>
                        </a:rPr>
                        <a:t>Reduction in number of drivers going through escalation process to ensure licence validity</a:t>
                      </a:r>
                      <a:endParaRPr sz="1000">
                        <a:solidFill>
                          <a:srgbClr val="434343"/>
                        </a:solidFill>
                        <a:latin typeface="Poppins"/>
                        <a:ea typeface="Poppins"/>
                        <a:cs typeface="Poppins"/>
                        <a:sym typeface="Poppins"/>
                      </a:endParaRPr>
                    </a:p>
                    <a:p>
                      <a:pPr marL="0" lvl="0" indent="0" algn="l" rtl="0">
                        <a:spcBef>
                          <a:spcPts val="0"/>
                        </a:spcBef>
                        <a:spcAft>
                          <a:spcPts val="0"/>
                        </a:spcAft>
                        <a:buNone/>
                      </a:pPr>
                      <a:endParaRPr sz="1000">
                        <a:solidFill>
                          <a:srgbClr val="434343"/>
                        </a:solidFill>
                        <a:latin typeface="Poppins"/>
                        <a:ea typeface="Poppins"/>
                        <a:cs typeface="Poppins"/>
                        <a:sym typeface="Poppins"/>
                      </a:endParaRPr>
                    </a:p>
                    <a:p>
                      <a:pPr marL="0" lvl="0" indent="0" algn="l" rtl="0">
                        <a:spcBef>
                          <a:spcPts val="0"/>
                        </a:spcBef>
                        <a:spcAft>
                          <a:spcPts val="0"/>
                        </a:spcAft>
                        <a:buNone/>
                      </a:pPr>
                      <a:r>
                        <a:rPr lang="en-GB" sz="1000">
                          <a:solidFill>
                            <a:srgbClr val="434343"/>
                          </a:solidFill>
                          <a:latin typeface="Poppins"/>
                          <a:ea typeface="Poppins"/>
                          <a:cs typeface="Poppins"/>
                          <a:sym typeface="Poppins"/>
                        </a:rPr>
                        <a:t>Reduction in number of suspensions due to failure of compliance</a:t>
                      </a:r>
                      <a:endParaRPr sz="10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3"/>
                  </a:ext>
                </a:extLst>
              </a:tr>
              <a:tr h="773675">
                <a:tc>
                  <a:txBody>
                    <a:bodyPr/>
                    <a:lstStyle/>
                    <a:p>
                      <a:pPr marL="0" lvl="0" indent="0" algn="l" rtl="0">
                        <a:spcBef>
                          <a:spcPts val="0"/>
                        </a:spcBef>
                        <a:spcAft>
                          <a:spcPts val="0"/>
                        </a:spcAft>
                        <a:buNone/>
                      </a:pPr>
                      <a:r>
                        <a:rPr lang="en-GB" sz="1000">
                          <a:solidFill>
                            <a:srgbClr val="434343"/>
                          </a:solidFill>
                          <a:latin typeface="Poppins"/>
                          <a:ea typeface="Poppins"/>
                          <a:cs typeface="Poppins"/>
                          <a:sym typeface="Poppins"/>
                        </a:rPr>
                        <a:t>Create a simplified and desirable service for managing licences </a:t>
                      </a:r>
                      <a:endParaRPr sz="1000">
                        <a:solidFill>
                          <a:srgbClr val="434343"/>
                        </a:solidFill>
                        <a:latin typeface="Poppins"/>
                        <a:ea typeface="Poppins"/>
                        <a:cs typeface="Poppins"/>
                        <a:sym typeface="Poppins"/>
                      </a:endParaRPr>
                    </a:p>
                    <a:p>
                      <a:pPr marL="0" lvl="0" indent="0" algn="l" rtl="0">
                        <a:spcBef>
                          <a:spcPts val="0"/>
                        </a:spcBef>
                        <a:spcAft>
                          <a:spcPts val="0"/>
                        </a:spcAft>
                        <a:buNone/>
                      </a:pPr>
                      <a:endParaRPr sz="1000">
                        <a:solidFill>
                          <a:srgbClr val="434343"/>
                        </a:solidFill>
                        <a:latin typeface="Poppins"/>
                        <a:ea typeface="Poppins"/>
                        <a:cs typeface="Poppins"/>
                        <a:sym typeface="Poppins"/>
                      </a:endParaRPr>
                    </a:p>
                    <a:p>
                      <a:pPr marL="0" lvl="0" indent="0" algn="l" rtl="0">
                        <a:spcBef>
                          <a:spcPts val="0"/>
                        </a:spcBef>
                        <a:spcAft>
                          <a:spcPts val="0"/>
                        </a:spcAft>
                        <a:buNone/>
                      </a:pPr>
                      <a:r>
                        <a:rPr lang="en-GB" sz="1000">
                          <a:solidFill>
                            <a:srgbClr val="434343"/>
                          </a:solidFill>
                          <a:latin typeface="Poppins"/>
                          <a:ea typeface="Poppins"/>
                          <a:cs typeface="Poppins"/>
                          <a:sym typeface="Poppins"/>
                        </a:rPr>
                        <a:t>Improve proactiveness of Licence Holders</a:t>
                      </a:r>
                      <a:endParaRPr sz="1000">
                        <a:solidFill>
                          <a:srgbClr val="434343"/>
                        </a:solidFill>
                        <a:latin typeface="Poppins"/>
                        <a:ea typeface="Poppins"/>
                        <a:cs typeface="Poppins"/>
                        <a:sym typeface="Poppins"/>
                      </a:endParaRPr>
                    </a:p>
                  </a:txBody>
                  <a:tcPr marL="63500" marR="63500" marT="63500" marB="63500"/>
                </a:tc>
                <a:tc>
                  <a:txBody>
                    <a:bodyPr/>
                    <a:lstStyle/>
                    <a:p>
                      <a:pPr marL="0" lvl="0" indent="0" algn="l" rtl="0">
                        <a:spcBef>
                          <a:spcPts val="0"/>
                        </a:spcBef>
                        <a:spcAft>
                          <a:spcPts val="0"/>
                        </a:spcAft>
                        <a:buNone/>
                      </a:pPr>
                      <a:r>
                        <a:rPr lang="en-GB" sz="1000">
                          <a:solidFill>
                            <a:srgbClr val="434343"/>
                          </a:solidFill>
                          <a:latin typeface="Poppins"/>
                          <a:ea typeface="Poppins"/>
                          <a:cs typeface="Poppins"/>
                          <a:sym typeface="Poppins"/>
                        </a:rPr>
                        <a:t>Reduction in number of new applications that are processed due to missed renewal dates</a:t>
                      </a:r>
                      <a:endParaRPr sz="10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4"/>
                  </a:ext>
                </a:extLst>
              </a:tr>
            </a:tbl>
          </a:graphicData>
        </a:graphic>
      </p:graphicFrame>
      <p:pic>
        <p:nvPicPr>
          <p:cNvPr id="210" name="Google Shape;210;p26"/>
          <p:cNvPicPr preferRelativeResize="0"/>
          <p:nvPr/>
        </p:nvPicPr>
        <p:blipFill>
          <a:blip r:embed="rId3">
            <a:alphaModFix/>
          </a:blip>
          <a:stretch>
            <a:fillRect/>
          </a:stretch>
        </p:blipFill>
        <p:spPr>
          <a:xfrm>
            <a:off x="8508276" y="162740"/>
            <a:ext cx="486000" cy="4860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27"/>
          <p:cNvSpPr/>
          <p:nvPr/>
        </p:nvSpPr>
        <p:spPr>
          <a:xfrm>
            <a:off x="0" y="0"/>
            <a:ext cx="1889100" cy="51435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7"/>
          <p:cNvSpPr txBox="1"/>
          <p:nvPr/>
        </p:nvSpPr>
        <p:spPr>
          <a:xfrm>
            <a:off x="-150" y="747625"/>
            <a:ext cx="1889100" cy="18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333333"/>
                </a:solidFill>
                <a:latin typeface="Poppins"/>
                <a:ea typeface="Poppins"/>
                <a:cs typeface="Poppins"/>
                <a:sym typeface="Poppins"/>
              </a:rPr>
              <a:t>Risks   </a:t>
            </a:r>
            <a:endParaRPr sz="2000" b="1">
              <a:solidFill>
                <a:srgbClr val="333333"/>
              </a:solidFill>
              <a:latin typeface="Poppins"/>
              <a:ea typeface="Poppins"/>
              <a:cs typeface="Poppins"/>
              <a:sym typeface="Poppins"/>
            </a:endParaRPr>
          </a:p>
        </p:txBody>
      </p:sp>
      <p:sp>
        <p:nvSpPr>
          <p:cNvPr id="217" name="Google Shape;217;p27"/>
          <p:cNvSpPr txBox="1"/>
          <p:nvPr/>
        </p:nvSpPr>
        <p:spPr>
          <a:xfrm>
            <a:off x="2055075" y="892350"/>
            <a:ext cx="6295200" cy="343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a:latin typeface="Poppins"/>
              <a:ea typeface="Poppins"/>
              <a:cs typeface="Poppins"/>
              <a:sym typeface="Poppins"/>
            </a:endParaRPr>
          </a:p>
          <a:p>
            <a:pPr marL="0" lvl="0" indent="0" algn="just" rtl="0">
              <a:spcBef>
                <a:spcPts val="0"/>
              </a:spcBef>
              <a:spcAft>
                <a:spcPts val="0"/>
              </a:spcAft>
              <a:buNone/>
            </a:pPr>
            <a:endParaRPr b="1">
              <a:latin typeface="Poppins"/>
              <a:ea typeface="Poppins"/>
              <a:cs typeface="Poppins"/>
              <a:sym typeface="Poppins"/>
            </a:endParaRPr>
          </a:p>
          <a:p>
            <a:pPr marL="0" lvl="0" indent="0" algn="just" rtl="0">
              <a:spcBef>
                <a:spcPts val="0"/>
              </a:spcBef>
              <a:spcAft>
                <a:spcPts val="0"/>
              </a:spcAft>
              <a:buNone/>
            </a:pPr>
            <a:endParaRPr b="1">
              <a:latin typeface="Poppins"/>
              <a:ea typeface="Poppins"/>
              <a:cs typeface="Poppins"/>
              <a:sym typeface="Poppins"/>
            </a:endParaRPr>
          </a:p>
          <a:p>
            <a:pPr marL="0" lvl="0" indent="0" algn="just" rtl="0">
              <a:spcBef>
                <a:spcPts val="0"/>
              </a:spcBef>
              <a:spcAft>
                <a:spcPts val="0"/>
              </a:spcAft>
              <a:buNone/>
            </a:pPr>
            <a:endParaRPr b="1">
              <a:latin typeface="Poppins"/>
              <a:ea typeface="Poppins"/>
              <a:cs typeface="Poppins"/>
              <a:sym typeface="Poppins"/>
            </a:endParaRPr>
          </a:p>
        </p:txBody>
      </p:sp>
      <p:graphicFrame>
        <p:nvGraphicFramePr>
          <p:cNvPr id="218" name="Google Shape;218;p27"/>
          <p:cNvGraphicFramePr/>
          <p:nvPr/>
        </p:nvGraphicFramePr>
        <p:xfrm>
          <a:off x="2055075" y="886125"/>
          <a:ext cx="7037175" cy="3372370"/>
        </p:xfrm>
        <a:graphic>
          <a:graphicData uri="http://schemas.openxmlformats.org/drawingml/2006/table">
            <a:tbl>
              <a:tblPr>
                <a:noFill/>
                <a:tableStyleId>{FD22AC78-6765-4736-9AEF-DF42DE663BDE}</a:tableStyleId>
              </a:tblPr>
              <a:tblGrid>
                <a:gridCol w="3942825">
                  <a:extLst>
                    <a:ext uri="{9D8B030D-6E8A-4147-A177-3AD203B41FA5}">
                      <a16:colId xmlns:a16="http://schemas.microsoft.com/office/drawing/2014/main" val="20000"/>
                    </a:ext>
                  </a:extLst>
                </a:gridCol>
                <a:gridCol w="1045100">
                  <a:extLst>
                    <a:ext uri="{9D8B030D-6E8A-4147-A177-3AD203B41FA5}">
                      <a16:colId xmlns:a16="http://schemas.microsoft.com/office/drawing/2014/main" val="20001"/>
                    </a:ext>
                  </a:extLst>
                </a:gridCol>
                <a:gridCol w="2049250">
                  <a:extLst>
                    <a:ext uri="{9D8B030D-6E8A-4147-A177-3AD203B41FA5}">
                      <a16:colId xmlns:a16="http://schemas.microsoft.com/office/drawing/2014/main" val="20002"/>
                    </a:ext>
                  </a:extLst>
                </a:gridCol>
              </a:tblGrid>
              <a:tr h="400200">
                <a:tc>
                  <a:txBody>
                    <a:bodyPr/>
                    <a:lstStyle/>
                    <a:p>
                      <a:pPr marL="0" lvl="0" indent="0" algn="ctr" rtl="0">
                        <a:spcBef>
                          <a:spcPts val="0"/>
                        </a:spcBef>
                        <a:spcAft>
                          <a:spcPts val="0"/>
                        </a:spcAft>
                        <a:buNone/>
                      </a:pPr>
                      <a:r>
                        <a:rPr lang="en-GB" sz="900" b="1">
                          <a:solidFill>
                            <a:schemeClr val="lt1"/>
                          </a:solidFill>
                          <a:latin typeface="Poppins"/>
                          <a:ea typeface="Poppins"/>
                          <a:cs typeface="Poppins"/>
                          <a:sym typeface="Poppins"/>
                        </a:rPr>
                        <a:t>Risk  being Addressed </a:t>
                      </a:r>
                      <a:endParaRPr sz="900" b="1">
                        <a:solidFill>
                          <a:schemeClr val="lt1"/>
                        </a:solidFill>
                        <a:latin typeface="Poppins"/>
                        <a:ea typeface="Poppins"/>
                        <a:cs typeface="Poppins"/>
                        <a:sym typeface="Poppins"/>
                      </a:endParaRPr>
                    </a:p>
                  </a:txBody>
                  <a:tcPr marL="63500" marR="63500" marT="63500" marB="63500" anchor="ctr">
                    <a:solidFill>
                      <a:srgbClr val="9E9E9E"/>
                    </a:solidFill>
                  </a:tcPr>
                </a:tc>
                <a:tc>
                  <a:txBody>
                    <a:bodyPr/>
                    <a:lstStyle/>
                    <a:p>
                      <a:pPr marL="0" lvl="0" indent="0" algn="ctr" rtl="0">
                        <a:spcBef>
                          <a:spcPts val="0"/>
                        </a:spcBef>
                        <a:spcAft>
                          <a:spcPts val="0"/>
                        </a:spcAft>
                        <a:buNone/>
                      </a:pPr>
                      <a:r>
                        <a:rPr lang="en-GB" sz="900" b="1">
                          <a:solidFill>
                            <a:schemeClr val="lt1"/>
                          </a:solidFill>
                          <a:latin typeface="Poppins"/>
                          <a:ea typeface="Poppins"/>
                          <a:cs typeface="Poppins"/>
                          <a:sym typeface="Poppins"/>
                        </a:rPr>
                        <a:t>Phase of Work Required </a:t>
                      </a:r>
                      <a:endParaRPr sz="900" b="1">
                        <a:solidFill>
                          <a:schemeClr val="lt1"/>
                        </a:solidFill>
                        <a:latin typeface="Poppins"/>
                        <a:ea typeface="Poppins"/>
                        <a:cs typeface="Poppins"/>
                        <a:sym typeface="Poppins"/>
                      </a:endParaRPr>
                    </a:p>
                  </a:txBody>
                  <a:tcPr marL="63500" marR="63500" marT="63500" marB="63500" anchor="ctr">
                    <a:solidFill>
                      <a:srgbClr val="9E9E9E"/>
                    </a:solidFill>
                  </a:tcPr>
                </a:tc>
                <a:tc>
                  <a:txBody>
                    <a:bodyPr/>
                    <a:lstStyle/>
                    <a:p>
                      <a:pPr marL="0" lvl="0" indent="0" algn="ctr" rtl="0">
                        <a:spcBef>
                          <a:spcPts val="0"/>
                        </a:spcBef>
                        <a:spcAft>
                          <a:spcPts val="0"/>
                        </a:spcAft>
                        <a:buNone/>
                      </a:pPr>
                      <a:r>
                        <a:rPr lang="en-GB" sz="900" b="1">
                          <a:solidFill>
                            <a:schemeClr val="lt1"/>
                          </a:solidFill>
                          <a:latin typeface="Poppins"/>
                          <a:ea typeface="Poppins"/>
                          <a:cs typeface="Poppins"/>
                          <a:sym typeface="Poppins"/>
                        </a:rPr>
                        <a:t>Level</a:t>
                      </a:r>
                      <a:endParaRPr sz="900" b="1">
                        <a:solidFill>
                          <a:schemeClr val="lt1"/>
                        </a:solidFill>
                        <a:latin typeface="Poppins"/>
                        <a:ea typeface="Poppins"/>
                        <a:cs typeface="Poppins"/>
                        <a:sym typeface="Poppins"/>
                      </a:endParaRPr>
                    </a:p>
                  </a:txBody>
                  <a:tcPr marL="63500" marR="63500" marT="63500" marB="63500" anchor="ctr">
                    <a:solidFill>
                      <a:srgbClr val="9E9E9E"/>
                    </a:solidFill>
                  </a:tcPr>
                </a:tc>
                <a:extLst>
                  <a:ext uri="{0D108BD9-81ED-4DB2-BD59-A6C34878D82A}">
                    <a16:rowId xmlns:a16="http://schemas.microsoft.com/office/drawing/2014/main" val="10000"/>
                  </a:ext>
                </a:extLst>
              </a:tr>
              <a:tr h="539000">
                <a:tc>
                  <a:txBody>
                    <a:bodyPr/>
                    <a:lstStyle/>
                    <a:p>
                      <a:pPr marL="0" lvl="0" indent="0" algn="l" rtl="0">
                        <a:spcBef>
                          <a:spcPts val="0"/>
                        </a:spcBef>
                        <a:spcAft>
                          <a:spcPts val="0"/>
                        </a:spcAft>
                        <a:buNone/>
                      </a:pPr>
                      <a:r>
                        <a:rPr lang="en-GB" sz="900" u="sng">
                          <a:solidFill>
                            <a:srgbClr val="1155CC"/>
                          </a:solidFill>
                          <a:latin typeface="Poppins"/>
                          <a:ea typeface="Poppins"/>
                          <a:cs typeface="Poppins"/>
                          <a:sym typeface="Poppins"/>
                          <a:hlinkClick r:id="rId3">
                            <a:extLst>
                              <a:ext uri="{A12FA001-AC4F-418D-AE19-62706E023703}">
                                <ahyp:hlinkClr xmlns:ahyp="http://schemas.microsoft.com/office/drawing/2018/hyperlinkcolor" val="tx"/>
                              </a:ext>
                            </a:extLst>
                          </a:hlinkClick>
                        </a:rPr>
                        <a:t>Integration with back end process </a:t>
                      </a:r>
                      <a:endParaRPr sz="900">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900">
                          <a:solidFill>
                            <a:srgbClr val="434343"/>
                          </a:solidFill>
                          <a:latin typeface="Poppins"/>
                          <a:ea typeface="Poppins"/>
                          <a:cs typeface="Poppins"/>
                          <a:sym typeface="Poppins"/>
                        </a:rPr>
                        <a:t>Beta Phase</a:t>
                      </a:r>
                      <a:endParaRPr sz="900">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900">
                          <a:solidFill>
                            <a:srgbClr val="434343"/>
                          </a:solidFill>
                          <a:latin typeface="Poppins"/>
                          <a:ea typeface="Poppins"/>
                          <a:cs typeface="Poppins"/>
                          <a:sym typeface="Poppins"/>
                        </a:rPr>
                        <a:t>High Risk (Must be done)</a:t>
                      </a:r>
                      <a:endParaRPr sz="9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1"/>
                  </a:ext>
                </a:extLst>
              </a:tr>
              <a:tr h="539000">
                <a:tc>
                  <a:txBody>
                    <a:bodyPr/>
                    <a:lstStyle/>
                    <a:p>
                      <a:pPr marL="0" lvl="0" indent="0" algn="l" rtl="0">
                        <a:spcBef>
                          <a:spcPts val="0"/>
                        </a:spcBef>
                        <a:spcAft>
                          <a:spcPts val="0"/>
                        </a:spcAft>
                        <a:buNone/>
                      </a:pPr>
                      <a:r>
                        <a:rPr lang="en-GB" sz="900" u="sng">
                          <a:solidFill>
                            <a:srgbClr val="1155CC"/>
                          </a:solidFill>
                          <a:latin typeface="Poppins"/>
                          <a:ea typeface="Poppins"/>
                          <a:cs typeface="Poppins"/>
                          <a:sym typeface="Poppins"/>
                          <a:hlinkClick r:id="rId3">
                            <a:extLst>
                              <a:ext uri="{A12FA001-AC4F-418D-AE19-62706E023703}">
                                <ahyp:hlinkClr xmlns:ahyp="http://schemas.microsoft.com/office/drawing/2018/hyperlinkcolor" val="tx"/>
                              </a:ext>
                            </a:extLst>
                          </a:hlinkClick>
                        </a:rPr>
                        <a:t>Drivers with high number of Licences</a:t>
                      </a:r>
                      <a:r>
                        <a:rPr lang="en-GB" sz="900">
                          <a:solidFill>
                            <a:srgbClr val="434343"/>
                          </a:solidFill>
                          <a:latin typeface="Poppins"/>
                          <a:ea typeface="Poppins"/>
                          <a:cs typeface="Poppins"/>
                          <a:sym typeface="Poppins"/>
                        </a:rPr>
                        <a:t> </a:t>
                      </a:r>
                      <a:endParaRPr sz="900">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900">
                          <a:solidFill>
                            <a:srgbClr val="434343"/>
                          </a:solidFill>
                          <a:latin typeface="Poppins"/>
                          <a:ea typeface="Poppins"/>
                          <a:cs typeface="Poppins"/>
                          <a:sym typeface="Poppins"/>
                        </a:rPr>
                        <a:t>Beta Phase  </a:t>
                      </a:r>
                      <a:endParaRPr sz="900">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900">
                          <a:solidFill>
                            <a:srgbClr val="434343"/>
                          </a:solidFill>
                          <a:latin typeface="Poppins"/>
                          <a:ea typeface="Poppins"/>
                          <a:cs typeface="Poppins"/>
                          <a:sym typeface="Poppins"/>
                        </a:rPr>
                        <a:t>High Risk ( Must be done)</a:t>
                      </a:r>
                      <a:endParaRPr sz="9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2"/>
                  </a:ext>
                </a:extLst>
              </a:tr>
              <a:tr h="539000">
                <a:tc>
                  <a:txBody>
                    <a:bodyPr/>
                    <a:lstStyle/>
                    <a:p>
                      <a:pPr marL="0" lvl="0" indent="0" algn="l" rtl="0">
                        <a:spcBef>
                          <a:spcPts val="0"/>
                        </a:spcBef>
                        <a:spcAft>
                          <a:spcPts val="0"/>
                        </a:spcAft>
                        <a:buNone/>
                      </a:pPr>
                      <a:r>
                        <a:rPr lang="en-GB" sz="900" u="sng">
                          <a:solidFill>
                            <a:srgbClr val="1155CC"/>
                          </a:solidFill>
                          <a:latin typeface="Poppins"/>
                          <a:ea typeface="Poppins"/>
                          <a:cs typeface="Poppins"/>
                          <a:sym typeface="Poppins"/>
                          <a:hlinkClick r:id="rId3">
                            <a:extLst>
                              <a:ext uri="{A12FA001-AC4F-418D-AE19-62706E023703}">
                                <ahyp:hlinkClr xmlns:ahyp="http://schemas.microsoft.com/office/drawing/2018/hyperlinkcolor" val="tx"/>
                              </a:ext>
                            </a:extLst>
                          </a:hlinkClick>
                        </a:rPr>
                        <a:t>Testing with other councils </a:t>
                      </a:r>
                      <a:endParaRPr sz="900">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900">
                          <a:solidFill>
                            <a:srgbClr val="434343"/>
                          </a:solidFill>
                          <a:latin typeface="Poppins"/>
                          <a:ea typeface="Poppins"/>
                          <a:cs typeface="Poppins"/>
                          <a:sym typeface="Poppins"/>
                        </a:rPr>
                        <a:t>Beta Phase </a:t>
                      </a:r>
                      <a:endParaRPr sz="900">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900">
                          <a:solidFill>
                            <a:srgbClr val="434343"/>
                          </a:solidFill>
                          <a:latin typeface="Poppins"/>
                          <a:ea typeface="Poppins"/>
                          <a:cs typeface="Poppins"/>
                          <a:sym typeface="Poppins"/>
                        </a:rPr>
                        <a:t>Medium Risk (Should be done)</a:t>
                      </a:r>
                      <a:endParaRPr sz="9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3"/>
                  </a:ext>
                </a:extLst>
              </a:tr>
              <a:tr h="539000">
                <a:tc>
                  <a:txBody>
                    <a:bodyPr/>
                    <a:lstStyle/>
                    <a:p>
                      <a:pPr marL="0" lvl="0" indent="0" algn="l" rtl="0">
                        <a:spcBef>
                          <a:spcPts val="0"/>
                        </a:spcBef>
                        <a:spcAft>
                          <a:spcPts val="0"/>
                        </a:spcAft>
                        <a:buNone/>
                      </a:pPr>
                      <a:r>
                        <a:rPr lang="en-GB" sz="900" u="sng">
                          <a:solidFill>
                            <a:srgbClr val="1155CC"/>
                          </a:solidFill>
                          <a:latin typeface="Poppins"/>
                          <a:ea typeface="Poppins"/>
                          <a:cs typeface="Poppins"/>
                          <a:sym typeface="Poppins"/>
                          <a:hlinkClick r:id="rId4">
                            <a:extLst>
                              <a:ext uri="{A12FA001-AC4F-418D-AE19-62706E023703}">
                                <ahyp:hlinkClr xmlns:ahyp="http://schemas.microsoft.com/office/drawing/2018/hyperlinkcolor" val="tx"/>
                              </a:ext>
                            </a:extLst>
                          </a:hlinkClick>
                        </a:rPr>
                        <a:t>New applications</a:t>
                      </a:r>
                      <a:endParaRPr sz="900">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900">
                          <a:solidFill>
                            <a:srgbClr val="434343"/>
                          </a:solidFill>
                          <a:latin typeface="Poppins"/>
                          <a:ea typeface="Poppins"/>
                          <a:cs typeface="Poppins"/>
                          <a:sym typeface="Poppins"/>
                        </a:rPr>
                        <a:t>Alpha Phase</a:t>
                      </a:r>
                      <a:endParaRPr sz="900">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900">
                          <a:solidFill>
                            <a:srgbClr val="434343"/>
                          </a:solidFill>
                          <a:latin typeface="Poppins"/>
                          <a:ea typeface="Poppins"/>
                          <a:cs typeface="Poppins"/>
                          <a:sym typeface="Poppins"/>
                        </a:rPr>
                        <a:t>Low Risk (Could be done)</a:t>
                      </a:r>
                      <a:endParaRPr sz="9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4"/>
                  </a:ext>
                </a:extLst>
              </a:tr>
              <a:tr h="815050">
                <a:tc>
                  <a:txBody>
                    <a:bodyPr/>
                    <a:lstStyle/>
                    <a:p>
                      <a:pPr marL="0" lvl="0" indent="0" algn="l" rtl="0">
                        <a:spcBef>
                          <a:spcPts val="0"/>
                        </a:spcBef>
                        <a:spcAft>
                          <a:spcPts val="0"/>
                        </a:spcAft>
                        <a:buNone/>
                      </a:pPr>
                      <a:r>
                        <a:rPr lang="en-GB" sz="900" u="sng">
                          <a:solidFill>
                            <a:srgbClr val="1155CC"/>
                          </a:solidFill>
                          <a:latin typeface="Poppins"/>
                          <a:ea typeface="Poppins"/>
                          <a:cs typeface="Poppins"/>
                          <a:sym typeface="Poppins"/>
                          <a:hlinkClick r:id="rId5">
                            <a:extLst>
                              <a:ext uri="{A12FA001-AC4F-418D-AE19-62706E023703}">
                                <ahyp:hlinkClr xmlns:ahyp="http://schemas.microsoft.com/office/drawing/2018/hyperlinkcolor" val="tx"/>
                              </a:ext>
                            </a:extLst>
                          </a:hlinkClick>
                        </a:rPr>
                        <a:t>Operator needs arising from the operator-and-employed-driver relationship</a:t>
                      </a:r>
                      <a:endParaRPr sz="900">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900">
                          <a:solidFill>
                            <a:srgbClr val="434343"/>
                          </a:solidFill>
                          <a:latin typeface="Poppins"/>
                          <a:ea typeface="Poppins"/>
                          <a:cs typeface="Poppins"/>
                          <a:sym typeface="Poppins"/>
                        </a:rPr>
                        <a:t>Alpha Phase</a:t>
                      </a:r>
                      <a:endParaRPr sz="900">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900">
                          <a:solidFill>
                            <a:srgbClr val="434343"/>
                          </a:solidFill>
                          <a:latin typeface="Poppins"/>
                          <a:ea typeface="Poppins"/>
                          <a:cs typeface="Poppins"/>
                          <a:sym typeface="Poppins"/>
                        </a:rPr>
                        <a:t>Low Risk (Could be done)</a:t>
                      </a:r>
                      <a:endParaRPr sz="9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5"/>
                  </a:ext>
                </a:extLst>
              </a:tr>
            </a:tbl>
          </a:graphicData>
        </a:graphic>
      </p:graphicFrame>
      <p:pic>
        <p:nvPicPr>
          <p:cNvPr id="219" name="Google Shape;219;p27"/>
          <p:cNvPicPr preferRelativeResize="0"/>
          <p:nvPr/>
        </p:nvPicPr>
        <p:blipFill>
          <a:blip r:embed="rId6">
            <a:alphaModFix/>
          </a:blip>
          <a:stretch>
            <a:fillRect/>
          </a:stretch>
        </p:blipFill>
        <p:spPr>
          <a:xfrm>
            <a:off x="8508276" y="162740"/>
            <a:ext cx="486000" cy="4860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28"/>
          <p:cNvSpPr/>
          <p:nvPr/>
        </p:nvSpPr>
        <p:spPr>
          <a:xfrm>
            <a:off x="0" y="0"/>
            <a:ext cx="1889100" cy="51435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8"/>
          <p:cNvSpPr txBox="1"/>
          <p:nvPr/>
        </p:nvSpPr>
        <p:spPr>
          <a:xfrm>
            <a:off x="-150" y="747625"/>
            <a:ext cx="1889100" cy="18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333333"/>
                </a:solidFill>
                <a:latin typeface="Poppins"/>
                <a:ea typeface="Poppins"/>
                <a:cs typeface="Poppins"/>
                <a:sym typeface="Poppins"/>
              </a:rPr>
              <a:t>GDS Due Diligence    </a:t>
            </a:r>
            <a:endParaRPr sz="2000" b="1">
              <a:solidFill>
                <a:srgbClr val="333333"/>
              </a:solidFill>
              <a:latin typeface="Poppins"/>
              <a:ea typeface="Poppins"/>
              <a:cs typeface="Poppins"/>
              <a:sym typeface="Poppins"/>
            </a:endParaRPr>
          </a:p>
        </p:txBody>
      </p:sp>
      <p:sp>
        <p:nvSpPr>
          <p:cNvPr id="226" name="Google Shape;226;p28"/>
          <p:cNvSpPr txBox="1"/>
          <p:nvPr/>
        </p:nvSpPr>
        <p:spPr>
          <a:xfrm>
            <a:off x="2055063" y="344675"/>
            <a:ext cx="6295200" cy="58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a:latin typeface="Poppins"/>
              <a:ea typeface="Poppins"/>
              <a:cs typeface="Poppins"/>
              <a:sym typeface="Poppins"/>
            </a:endParaRPr>
          </a:p>
        </p:txBody>
      </p:sp>
      <p:pic>
        <p:nvPicPr>
          <p:cNvPr id="227" name="Google Shape;227;p28"/>
          <p:cNvPicPr preferRelativeResize="0"/>
          <p:nvPr/>
        </p:nvPicPr>
        <p:blipFill>
          <a:blip r:embed="rId3">
            <a:alphaModFix/>
          </a:blip>
          <a:stretch>
            <a:fillRect/>
          </a:stretch>
        </p:blipFill>
        <p:spPr>
          <a:xfrm>
            <a:off x="8848063" y="-744750"/>
            <a:ext cx="219075" cy="190500"/>
          </a:xfrm>
          <a:prstGeom prst="rect">
            <a:avLst/>
          </a:prstGeom>
          <a:noFill/>
          <a:ln>
            <a:noFill/>
          </a:ln>
        </p:spPr>
      </p:pic>
      <p:pic>
        <p:nvPicPr>
          <p:cNvPr id="228" name="Google Shape;228;p28"/>
          <p:cNvPicPr preferRelativeResize="0"/>
          <p:nvPr/>
        </p:nvPicPr>
        <p:blipFill>
          <a:blip r:embed="rId3">
            <a:alphaModFix/>
          </a:blip>
          <a:stretch>
            <a:fillRect/>
          </a:stretch>
        </p:blipFill>
        <p:spPr>
          <a:xfrm>
            <a:off x="8848063" y="-1087650"/>
            <a:ext cx="219075" cy="190500"/>
          </a:xfrm>
          <a:prstGeom prst="rect">
            <a:avLst/>
          </a:prstGeom>
          <a:noFill/>
          <a:ln>
            <a:noFill/>
          </a:ln>
        </p:spPr>
      </p:pic>
      <p:pic>
        <p:nvPicPr>
          <p:cNvPr id="229" name="Google Shape;229;p28"/>
          <p:cNvPicPr preferRelativeResize="0"/>
          <p:nvPr/>
        </p:nvPicPr>
        <p:blipFill>
          <a:blip r:embed="rId3">
            <a:alphaModFix/>
          </a:blip>
          <a:stretch>
            <a:fillRect/>
          </a:stretch>
        </p:blipFill>
        <p:spPr>
          <a:xfrm>
            <a:off x="8848063" y="-1430550"/>
            <a:ext cx="219075" cy="190500"/>
          </a:xfrm>
          <a:prstGeom prst="rect">
            <a:avLst/>
          </a:prstGeom>
          <a:noFill/>
          <a:ln>
            <a:noFill/>
          </a:ln>
        </p:spPr>
      </p:pic>
      <p:graphicFrame>
        <p:nvGraphicFramePr>
          <p:cNvPr id="230" name="Google Shape;230;p28"/>
          <p:cNvGraphicFramePr/>
          <p:nvPr/>
        </p:nvGraphicFramePr>
        <p:xfrm>
          <a:off x="2099625" y="80875"/>
          <a:ext cx="6651825" cy="4928340"/>
        </p:xfrm>
        <a:graphic>
          <a:graphicData uri="http://schemas.openxmlformats.org/drawingml/2006/table">
            <a:tbl>
              <a:tblPr>
                <a:noFill/>
                <a:tableStyleId>{FD22AC78-6765-4736-9AEF-DF42DE663BDE}</a:tableStyleId>
              </a:tblPr>
              <a:tblGrid>
                <a:gridCol w="2217275">
                  <a:extLst>
                    <a:ext uri="{9D8B030D-6E8A-4147-A177-3AD203B41FA5}">
                      <a16:colId xmlns:a16="http://schemas.microsoft.com/office/drawing/2014/main" val="20000"/>
                    </a:ext>
                  </a:extLst>
                </a:gridCol>
                <a:gridCol w="1585350">
                  <a:extLst>
                    <a:ext uri="{9D8B030D-6E8A-4147-A177-3AD203B41FA5}">
                      <a16:colId xmlns:a16="http://schemas.microsoft.com/office/drawing/2014/main" val="20001"/>
                    </a:ext>
                  </a:extLst>
                </a:gridCol>
                <a:gridCol w="2849200">
                  <a:extLst>
                    <a:ext uri="{9D8B030D-6E8A-4147-A177-3AD203B41FA5}">
                      <a16:colId xmlns:a16="http://schemas.microsoft.com/office/drawing/2014/main" val="20002"/>
                    </a:ext>
                  </a:extLst>
                </a:gridCol>
              </a:tblGrid>
              <a:tr h="234525">
                <a:tc>
                  <a:txBody>
                    <a:bodyPr/>
                    <a:lstStyle/>
                    <a:p>
                      <a:pPr marL="0" lvl="0" indent="0" algn="ctr" rtl="0">
                        <a:spcBef>
                          <a:spcPts val="0"/>
                        </a:spcBef>
                        <a:spcAft>
                          <a:spcPts val="0"/>
                        </a:spcAft>
                        <a:buNone/>
                      </a:pPr>
                      <a:r>
                        <a:rPr lang="en-GB" sz="700" b="1">
                          <a:solidFill>
                            <a:schemeClr val="lt1"/>
                          </a:solidFill>
                          <a:latin typeface="Poppins"/>
                          <a:ea typeface="Poppins"/>
                          <a:cs typeface="Poppins"/>
                          <a:sym typeface="Poppins"/>
                        </a:rPr>
                        <a:t>Criteria </a:t>
                      </a:r>
                      <a:endParaRPr sz="700" b="1">
                        <a:solidFill>
                          <a:schemeClr val="lt1"/>
                        </a:solidFill>
                        <a:latin typeface="Poppins"/>
                        <a:ea typeface="Poppins"/>
                        <a:cs typeface="Poppins"/>
                        <a:sym typeface="Poppins"/>
                      </a:endParaRPr>
                    </a:p>
                  </a:txBody>
                  <a:tcPr marL="63500" marR="63500" marT="63500" marB="63500">
                    <a:solidFill>
                      <a:srgbClr val="9E9E9E"/>
                    </a:solidFill>
                  </a:tcPr>
                </a:tc>
                <a:tc>
                  <a:txBody>
                    <a:bodyPr/>
                    <a:lstStyle/>
                    <a:p>
                      <a:pPr marL="0" lvl="0" indent="0" algn="ctr" rtl="0">
                        <a:spcBef>
                          <a:spcPts val="0"/>
                        </a:spcBef>
                        <a:spcAft>
                          <a:spcPts val="0"/>
                        </a:spcAft>
                        <a:buNone/>
                      </a:pPr>
                      <a:r>
                        <a:rPr lang="en-GB" sz="700" b="1">
                          <a:solidFill>
                            <a:schemeClr val="lt1"/>
                          </a:solidFill>
                          <a:latin typeface="Poppins"/>
                          <a:ea typeface="Poppins"/>
                          <a:cs typeface="Poppins"/>
                          <a:sym typeface="Poppins"/>
                        </a:rPr>
                        <a:t>Met</a:t>
                      </a:r>
                      <a:endParaRPr sz="700" b="1">
                        <a:solidFill>
                          <a:schemeClr val="lt1"/>
                        </a:solidFill>
                        <a:latin typeface="Poppins"/>
                        <a:ea typeface="Poppins"/>
                        <a:cs typeface="Poppins"/>
                        <a:sym typeface="Poppins"/>
                      </a:endParaRPr>
                    </a:p>
                  </a:txBody>
                  <a:tcPr marL="63500" marR="63500" marT="63500" marB="63500">
                    <a:solidFill>
                      <a:srgbClr val="9E9E9E"/>
                    </a:solidFill>
                  </a:tcPr>
                </a:tc>
                <a:tc>
                  <a:txBody>
                    <a:bodyPr/>
                    <a:lstStyle/>
                    <a:p>
                      <a:pPr marL="0" lvl="0" indent="0" algn="ctr" rtl="0">
                        <a:spcBef>
                          <a:spcPts val="0"/>
                        </a:spcBef>
                        <a:spcAft>
                          <a:spcPts val="0"/>
                        </a:spcAft>
                        <a:buNone/>
                      </a:pPr>
                      <a:r>
                        <a:rPr lang="en-GB" sz="700" b="1">
                          <a:solidFill>
                            <a:schemeClr val="lt1"/>
                          </a:solidFill>
                          <a:latin typeface="Poppins"/>
                          <a:ea typeface="Poppins"/>
                          <a:cs typeface="Poppins"/>
                          <a:sym typeface="Poppins"/>
                        </a:rPr>
                        <a:t>Commentary </a:t>
                      </a:r>
                      <a:endParaRPr sz="700" b="1">
                        <a:solidFill>
                          <a:schemeClr val="lt1"/>
                        </a:solidFill>
                        <a:latin typeface="Poppins"/>
                        <a:ea typeface="Poppins"/>
                        <a:cs typeface="Poppins"/>
                        <a:sym typeface="Poppins"/>
                      </a:endParaRPr>
                    </a:p>
                  </a:txBody>
                  <a:tcPr marL="63500" marR="63500" marT="63500" marB="63500">
                    <a:solidFill>
                      <a:srgbClr val="9E9E9E"/>
                    </a:solidFill>
                  </a:tcPr>
                </a:tc>
                <a:extLst>
                  <a:ext uri="{0D108BD9-81ED-4DB2-BD59-A6C34878D82A}">
                    <a16:rowId xmlns:a16="http://schemas.microsoft.com/office/drawing/2014/main" val="10000"/>
                  </a:ext>
                </a:extLst>
              </a:tr>
              <a:tr h="658575">
                <a:tc>
                  <a:txBody>
                    <a:bodyPr/>
                    <a:lstStyle/>
                    <a:p>
                      <a:pPr marL="0" lvl="0" indent="0" algn="l" rtl="0">
                        <a:spcBef>
                          <a:spcPts val="0"/>
                        </a:spcBef>
                        <a:spcAft>
                          <a:spcPts val="0"/>
                        </a:spcAft>
                        <a:buNone/>
                      </a:pPr>
                      <a:r>
                        <a:rPr lang="en-GB" sz="700" b="1">
                          <a:solidFill>
                            <a:srgbClr val="434343"/>
                          </a:solidFill>
                          <a:latin typeface="Poppins"/>
                          <a:ea typeface="Poppins"/>
                          <a:cs typeface="Poppins"/>
                          <a:sym typeface="Poppins"/>
                        </a:rPr>
                        <a:t>Understand users and their needs </a:t>
                      </a:r>
                      <a:endParaRPr sz="700" b="1">
                        <a:solidFill>
                          <a:srgbClr val="434343"/>
                        </a:solidFill>
                        <a:latin typeface="Poppins"/>
                        <a:ea typeface="Poppins"/>
                        <a:cs typeface="Poppins"/>
                        <a:sym typeface="Poppins"/>
                      </a:endParaRPr>
                    </a:p>
                  </a:txBody>
                  <a:tcPr marL="63500" marR="63500" marT="63500" marB="63500"/>
                </a:tc>
                <a:tc>
                  <a:txBody>
                    <a:bodyPr/>
                    <a:lstStyle/>
                    <a:p>
                      <a:pPr marL="0" lvl="0" indent="0" algn="l"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solidFill>
                      <a:srgbClr val="93C47D"/>
                    </a:solidFill>
                  </a:tcPr>
                </a:tc>
                <a:tc>
                  <a:txBody>
                    <a:bodyPr/>
                    <a:lstStyle/>
                    <a:p>
                      <a:pPr marL="0" lvl="0" indent="0" algn="l" rtl="0">
                        <a:spcBef>
                          <a:spcPts val="0"/>
                        </a:spcBef>
                        <a:spcAft>
                          <a:spcPts val="0"/>
                        </a:spcAft>
                        <a:buNone/>
                      </a:pPr>
                      <a:r>
                        <a:rPr lang="en-GB" sz="700">
                          <a:solidFill>
                            <a:srgbClr val="434343"/>
                          </a:solidFill>
                          <a:latin typeface="Poppins"/>
                          <a:ea typeface="Poppins"/>
                          <a:cs typeface="Poppins"/>
                          <a:sym typeface="Poppins"/>
                        </a:rPr>
                        <a:t>Explored the needs of the following </a:t>
                      </a:r>
                      <a:endParaRPr sz="700">
                        <a:solidFill>
                          <a:srgbClr val="434343"/>
                        </a:solidFill>
                        <a:latin typeface="Poppins"/>
                        <a:ea typeface="Poppins"/>
                        <a:cs typeface="Poppins"/>
                        <a:sym typeface="Poppins"/>
                      </a:endParaRPr>
                    </a:p>
                    <a:p>
                      <a:pPr marL="457200" lvl="0" indent="-273050" algn="l" rtl="0">
                        <a:spcBef>
                          <a:spcPts val="0"/>
                        </a:spcBef>
                        <a:spcAft>
                          <a:spcPts val="0"/>
                        </a:spcAft>
                        <a:buClr>
                          <a:srgbClr val="434343"/>
                        </a:buClr>
                        <a:buSzPts val="700"/>
                        <a:buFont typeface="Poppins"/>
                        <a:buChar char="●"/>
                      </a:pPr>
                      <a:r>
                        <a:rPr lang="en-GB" sz="700">
                          <a:solidFill>
                            <a:srgbClr val="434343"/>
                          </a:solidFill>
                          <a:latin typeface="Poppins"/>
                          <a:ea typeface="Poppins"/>
                          <a:cs typeface="Poppins"/>
                          <a:sym typeface="Poppins"/>
                        </a:rPr>
                        <a:t>Licensing Teams </a:t>
                      </a:r>
                      <a:endParaRPr sz="700">
                        <a:solidFill>
                          <a:srgbClr val="434343"/>
                        </a:solidFill>
                        <a:latin typeface="Poppins"/>
                        <a:ea typeface="Poppins"/>
                        <a:cs typeface="Poppins"/>
                        <a:sym typeface="Poppins"/>
                      </a:endParaRPr>
                    </a:p>
                    <a:p>
                      <a:pPr marL="457200" lvl="0" indent="-273050" algn="l" rtl="0">
                        <a:spcBef>
                          <a:spcPts val="0"/>
                        </a:spcBef>
                        <a:spcAft>
                          <a:spcPts val="0"/>
                        </a:spcAft>
                        <a:buClr>
                          <a:srgbClr val="434343"/>
                        </a:buClr>
                        <a:buSzPts val="700"/>
                        <a:buFont typeface="Poppins"/>
                        <a:buChar char="●"/>
                      </a:pPr>
                      <a:r>
                        <a:rPr lang="en-GB" sz="700">
                          <a:solidFill>
                            <a:srgbClr val="434343"/>
                          </a:solidFill>
                          <a:latin typeface="Poppins"/>
                          <a:ea typeface="Poppins"/>
                          <a:cs typeface="Poppins"/>
                          <a:sym typeface="Poppins"/>
                        </a:rPr>
                        <a:t>Drivers </a:t>
                      </a:r>
                      <a:endParaRPr sz="700">
                        <a:solidFill>
                          <a:srgbClr val="434343"/>
                        </a:solidFill>
                        <a:latin typeface="Poppins"/>
                        <a:ea typeface="Poppins"/>
                        <a:cs typeface="Poppins"/>
                        <a:sym typeface="Poppins"/>
                      </a:endParaRPr>
                    </a:p>
                    <a:p>
                      <a:pPr marL="457200" lvl="0" indent="-273050" algn="l" rtl="0">
                        <a:spcBef>
                          <a:spcPts val="0"/>
                        </a:spcBef>
                        <a:spcAft>
                          <a:spcPts val="0"/>
                        </a:spcAft>
                        <a:buClr>
                          <a:srgbClr val="434343"/>
                        </a:buClr>
                        <a:buSzPts val="700"/>
                        <a:buFont typeface="Poppins"/>
                        <a:buChar char="●"/>
                      </a:pPr>
                      <a:r>
                        <a:rPr lang="en-GB" sz="700">
                          <a:solidFill>
                            <a:srgbClr val="434343"/>
                          </a:solidFill>
                          <a:latin typeface="Poppins"/>
                          <a:ea typeface="Poppins"/>
                          <a:cs typeface="Poppins"/>
                          <a:sym typeface="Poppins"/>
                        </a:rPr>
                        <a:t>Operators </a:t>
                      </a:r>
                      <a:endParaRPr sz="700">
                        <a:solidFill>
                          <a:srgbClr val="434343"/>
                        </a:solidFill>
                        <a:latin typeface="Poppins"/>
                        <a:ea typeface="Poppins"/>
                        <a:cs typeface="Poppins"/>
                        <a:sym typeface="Poppins"/>
                      </a:endParaRPr>
                    </a:p>
                    <a:p>
                      <a:pPr marL="457200" lvl="0" indent="-273050" algn="l" rtl="0">
                        <a:spcBef>
                          <a:spcPts val="0"/>
                        </a:spcBef>
                        <a:spcAft>
                          <a:spcPts val="0"/>
                        </a:spcAft>
                        <a:buClr>
                          <a:srgbClr val="434343"/>
                        </a:buClr>
                        <a:buSzPts val="700"/>
                        <a:buFont typeface="Poppins"/>
                        <a:buChar char="●"/>
                      </a:pPr>
                      <a:r>
                        <a:rPr lang="en-GB" sz="700">
                          <a:solidFill>
                            <a:srgbClr val="434343"/>
                          </a:solidFill>
                          <a:latin typeface="Poppins"/>
                          <a:ea typeface="Poppins"/>
                          <a:cs typeface="Poppins"/>
                          <a:sym typeface="Poppins"/>
                        </a:rPr>
                        <a:t>Vehicle Proprietors </a:t>
                      </a:r>
                      <a:endParaRPr sz="7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1"/>
                  </a:ext>
                </a:extLst>
              </a:tr>
              <a:tr h="552550">
                <a:tc>
                  <a:txBody>
                    <a:bodyPr/>
                    <a:lstStyle/>
                    <a:p>
                      <a:pPr marL="0" lvl="0" indent="0" algn="l" rtl="0">
                        <a:spcBef>
                          <a:spcPts val="0"/>
                        </a:spcBef>
                        <a:spcAft>
                          <a:spcPts val="0"/>
                        </a:spcAft>
                        <a:buNone/>
                      </a:pPr>
                      <a:r>
                        <a:rPr lang="en-GB" sz="700" b="1">
                          <a:solidFill>
                            <a:srgbClr val="434343"/>
                          </a:solidFill>
                          <a:latin typeface="Poppins"/>
                          <a:ea typeface="Poppins"/>
                          <a:cs typeface="Poppins"/>
                          <a:sym typeface="Poppins"/>
                        </a:rPr>
                        <a:t>Solve a whole problem for users </a:t>
                      </a:r>
                      <a:endParaRPr sz="700" b="1">
                        <a:solidFill>
                          <a:srgbClr val="434343"/>
                        </a:solidFill>
                        <a:latin typeface="Poppins"/>
                        <a:ea typeface="Poppins"/>
                        <a:cs typeface="Poppins"/>
                        <a:sym typeface="Poppins"/>
                      </a:endParaRPr>
                    </a:p>
                  </a:txBody>
                  <a:tcPr marL="63500" marR="63500" marT="63500" marB="63500">
                    <a:solidFill>
                      <a:srgbClr val="FFD966"/>
                    </a:solidFill>
                  </a:tcPr>
                </a:tc>
                <a:tc>
                  <a:txBody>
                    <a:bodyPr/>
                    <a:lstStyle/>
                    <a:p>
                      <a:pPr marL="0" lvl="0" indent="0" algn="l"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solidFill>
                      <a:srgbClr val="FFD966"/>
                    </a:solidFill>
                  </a:tcPr>
                </a:tc>
                <a:tc>
                  <a:txBody>
                    <a:bodyPr/>
                    <a:lstStyle/>
                    <a:p>
                      <a:pPr marL="0" lvl="0" indent="0" algn="l" rtl="0">
                        <a:spcBef>
                          <a:spcPts val="0"/>
                        </a:spcBef>
                        <a:spcAft>
                          <a:spcPts val="0"/>
                        </a:spcAft>
                        <a:buNone/>
                      </a:pPr>
                      <a:r>
                        <a:rPr lang="en-GB" sz="700">
                          <a:solidFill>
                            <a:srgbClr val="434343"/>
                          </a:solidFill>
                          <a:latin typeface="Poppins"/>
                          <a:ea typeface="Poppins"/>
                          <a:cs typeface="Poppins"/>
                          <a:sym typeface="Poppins"/>
                        </a:rPr>
                        <a:t>The users have indicated new applications and payments within the research that was conducted. To solve the whole problem these elements will need to be considered as part of the live service </a:t>
                      </a:r>
                      <a:endParaRPr sz="700">
                        <a:solidFill>
                          <a:srgbClr val="434343"/>
                        </a:solidFill>
                        <a:latin typeface="Poppins"/>
                        <a:ea typeface="Poppins"/>
                        <a:cs typeface="Poppins"/>
                        <a:sym typeface="Poppins"/>
                      </a:endParaRPr>
                    </a:p>
                  </a:txBody>
                  <a:tcPr marL="63500" marR="63500" marT="63500" marB="63500">
                    <a:solidFill>
                      <a:srgbClr val="FFD966"/>
                    </a:solidFill>
                  </a:tcPr>
                </a:tc>
                <a:extLst>
                  <a:ext uri="{0D108BD9-81ED-4DB2-BD59-A6C34878D82A}">
                    <a16:rowId xmlns:a16="http://schemas.microsoft.com/office/drawing/2014/main" val="10002"/>
                  </a:ext>
                </a:extLst>
              </a:tr>
              <a:tr h="552550">
                <a:tc>
                  <a:txBody>
                    <a:bodyPr/>
                    <a:lstStyle/>
                    <a:p>
                      <a:pPr marL="0" lvl="0" indent="0" algn="l" rtl="0">
                        <a:spcBef>
                          <a:spcPts val="0"/>
                        </a:spcBef>
                        <a:spcAft>
                          <a:spcPts val="0"/>
                        </a:spcAft>
                        <a:buNone/>
                      </a:pPr>
                      <a:r>
                        <a:rPr lang="en-GB" sz="700" b="1">
                          <a:solidFill>
                            <a:srgbClr val="434343"/>
                          </a:solidFill>
                          <a:latin typeface="Poppins"/>
                          <a:ea typeface="Poppins"/>
                          <a:cs typeface="Poppins"/>
                          <a:sym typeface="Poppins"/>
                        </a:rPr>
                        <a:t>Make the service simple to use </a:t>
                      </a:r>
                      <a:endParaRPr sz="700" b="1">
                        <a:solidFill>
                          <a:srgbClr val="434343"/>
                        </a:solidFill>
                        <a:latin typeface="Poppins"/>
                        <a:ea typeface="Poppins"/>
                        <a:cs typeface="Poppins"/>
                        <a:sym typeface="Poppins"/>
                      </a:endParaRPr>
                    </a:p>
                  </a:txBody>
                  <a:tcPr marL="63500" marR="63500" marT="63500" marB="63500"/>
                </a:tc>
                <a:tc>
                  <a:txBody>
                    <a:bodyPr/>
                    <a:lstStyle/>
                    <a:p>
                      <a:pPr marL="0" lvl="0" indent="0" algn="l"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solidFill>
                      <a:srgbClr val="93C47D"/>
                    </a:solidFill>
                  </a:tcPr>
                </a:tc>
                <a:tc>
                  <a:txBody>
                    <a:bodyPr/>
                    <a:lstStyle/>
                    <a:p>
                      <a:pPr marL="0" lvl="0" indent="0" algn="l" rtl="0">
                        <a:spcBef>
                          <a:spcPts val="0"/>
                        </a:spcBef>
                        <a:spcAft>
                          <a:spcPts val="0"/>
                        </a:spcAft>
                        <a:buNone/>
                      </a:pPr>
                      <a:r>
                        <a:rPr lang="en-GB" sz="700">
                          <a:solidFill>
                            <a:srgbClr val="434343"/>
                          </a:solidFill>
                          <a:latin typeface="Poppins"/>
                          <a:ea typeface="Poppins"/>
                          <a:cs typeface="Poppins"/>
                          <a:sym typeface="Poppins"/>
                        </a:rPr>
                        <a:t>The prototype was refined by understanding the needs of the users. Research synthesis indicates that most users find the proposed digital front door service easy to use. </a:t>
                      </a:r>
                      <a:endParaRPr sz="7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3"/>
                  </a:ext>
                </a:extLst>
              </a:tr>
              <a:tr h="236450">
                <a:tc>
                  <a:txBody>
                    <a:bodyPr/>
                    <a:lstStyle/>
                    <a:p>
                      <a:pPr marL="0" lvl="0" indent="0" algn="l" rtl="0">
                        <a:spcBef>
                          <a:spcPts val="0"/>
                        </a:spcBef>
                        <a:spcAft>
                          <a:spcPts val="0"/>
                        </a:spcAft>
                        <a:buNone/>
                      </a:pPr>
                      <a:r>
                        <a:rPr lang="en-GB" sz="700" b="1">
                          <a:solidFill>
                            <a:srgbClr val="434343"/>
                          </a:solidFill>
                          <a:latin typeface="Poppins"/>
                          <a:ea typeface="Poppins"/>
                          <a:cs typeface="Poppins"/>
                          <a:sym typeface="Poppins"/>
                        </a:rPr>
                        <a:t>Have a multi-disciplinary team </a:t>
                      </a:r>
                      <a:endParaRPr sz="700" b="1">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solidFill>
                      <a:srgbClr val="93C47D"/>
                    </a:solidFill>
                  </a:tcPr>
                </a:tc>
                <a:tc>
                  <a:txBody>
                    <a:bodyPr/>
                    <a:lstStyle/>
                    <a:p>
                      <a:pPr marL="0" lvl="0" indent="0" algn="l"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4"/>
                  </a:ext>
                </a:extLst>
              </a:tr>
              <a:tr h="236450">
                <a:tc>
                  <a:txBody>
                    <a:bodyPr/>
                    <a:lstStyle/>
                    <a:p>
                      <a:pPr marL="0" lvl="0" indent="0" algn="l" rtl="0">
                        <a:spcBef>
                          <a:spcPts val="0"/>
                        </a:spcBef>
                        <a:spcAft>
                          <a:spcPts val="0"/>
                        </a:spcAft>
                        <a:buNone/>
                      </a:pPr>
                      <a:r>
                        <a:rPr lang="en-GB" sz="700" b="1">
                          <a:solidFill>
                            <a:srgbClr val="434343"/>
                          </a:solidFill>
                          <a:latin typeface="Poppins"/>
                          <a:ea typeface="Poppins"/>
                          <a:cs typeface="Poppins"/>
                          <a:sym typeface="Poppins"/>
                        </a:rPr>
                        <a:t>Use agile ways of working </a:t>
                      </a:r>
                      <a:endParaRPr sz="700" b="1">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solidFill>
                      <a:srgbClr val="93C47D"/>
                    </a:solidFill>
                  </a:tcPr>
                </a:tc>
                <a:tc>
                  <a:txBody>
                    <a:bodyPr/>
                    <a:lstStyle/>
                    <a:p>
                      <a:pPr marL="0" lvl="0" indent="0" algn="l"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5"/>
                  </a:ext>
                </a:extLst>
              </a:tr>
              <a:tr h="236450">
                <a:tc>
                  <a:txBody>
                    <a:bodyPr/>
                    <a:lstStyle/>
                    <a:p>
                      <a:pPr marL="0" lvl="0" indent="0" algn="l" rtl="0">
                        <a:spcBef>
                          <a:spcPts val="0"/>
                        </a:spcBef>
                        <a:spcAft>
                          <a:spcPts val="0"/>
                        </a:spcAft>
                        <a:buNone/>
                      </a:pPr>
                      <a:r>
                        <a:rPr lang="en-GB" sz="700" b="1">
                          <a:solidFill>
                            <a:srgbClr val="434343"/>
                          </a:solidFill>
                          <a:latin typeface="Poppins"/>
                          <a:ea typeface="Poppins"/>
                          <a:cs typeface="Poppins"/>
                          <a:sym typeface="Poppins"/>
                        </a:rPr>
                        <a:t>Iterate and improve frequently</a:t>
                      </a:r>
                      <a:endParaRPr sz="700" b="1">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solidFill>
                      <a:srgbClr val="93C47D"/>
                    </a:solidFill>
                  </a:tcPr>
                </a:tc>
                <a:tc>
                  <a:txBody>
                    <a:bodyPr/>
                    <a:lstStyle/>
                    <a:p>
                      <a:pPr marL="0" lvl="0" indent="0" algn="l"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6"/>
                  </a:ext>
                </a:extLst>
              </a:tr>
              <a:tr h="552550">
                <a:tc>
                  <a:txBody>
                    <a:bodyPr/>
                    <a:lstStyle/>
                    <a:p>
                      <a:pPr marL="0" lvl="0" indent="0" algn="l" rtl="0">
                        <a:spcBef>
                          <a:spcPts val="0"/>
                        </a:spcBef>
                        <a:spcAft>
                          <a:spcPts val="0"/>
                        </a:spcAft>
                        <a:buNone/>
                      </a:pPr>
                      <a:r>
                        <a:rPr lang="en-GB" sz="700" b="1">
                          <a:solidFill>
                            <a:srgbClr val="434343"/>
                          </a:solidFill>
                          <a:latin typeface="Poppins"/>
                          <a:ea typeface="Poppins"/>
                          <a:cs typeface="Poppins"/>
                          <a:sym typeface="Poppins"/>
                        </a:rPr>
                        <a:t>Create a service which protects user's privacy </a:t>
                      </a:r>
                      <a:endParaRPr sz="700" b="1">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solidFill>
                      <a:srgbClr val="93C47D"/>
                    </a:solidFill>
                  </a:tcPr>
                </a:tc>
                <a:tc>
                  <a:txBody>
                    <a:bodyPr/>
                    <a:lstStyle/>
                    <a:p>
                      <a:pPr marL="0" lvl="0" indent="0" algn="l" rtl="0">
                        <a:spcBef>
                          <a:spcPts val="0"/>
                        </a:spcBef>
                        <a:spcAft>
                          <a:spcPts val="0"/>
                        </a:spcAft>
                        <a:buNone/>
                      </a:pPr>
                      <a:r>
                        <a:rPr lang="en-GB" sz="700">
                          <a:solidFill>
                            <a:srgbClr val="434343"/>
                          </a:solidFill>
                          <a:latin typeface="Poppins"/>
                          <a:ea typeface="Poppins"/>
                          <a:cs typeface="Poppins"/>
                          <a:sym typeface="Poppins"/>
                        </a:rPr>
                        <a:t>The technical architecture that has been designed considers this. The recommendation for this is a one-time password for user authentication as used with other digital services. </a:t>
                      </a:r>
                      <a:endParaRPr sz="7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7"/>
                  </a:ext>
                </a:extLst>
              </a:tr>
              <a:tr h="552550">
                <a:tc>
                  <a:txBody>
                    <a:bodyPr/>
                    <a:lstStyle/>
                    <a:p>
                      <a:pPr marL="0" lvl="0" indent="0" algn="l" rtl="0">
                        <a:spcBef>
                          <a:spcPts val="0"/>
                        </a:spcBef>
                        <a:spcAft>
                          <a:spcPts val="0"/>
                        </a:spcAft>
                        <a:buNone/>
                      </a:pPr>
                      <a:r>
                        <a:rPr lang="en-GB" sz="700" b="1">
                          <a:solidFill>
                            <a:srgbClr val="434343"/>
                          </a:solidFill>
                          <a:latin typeface="Poppins"/>
                          <a:ea typeface="Poppins"/>
                          <a:cs typeface="Poppins"/>
                          <a:sym typeface="Poppins"/>
                        </a:rPr>
                        <a:t>Define what success looks like and publish performance data </a:t>
                      </a:r>
                      <a:endParaRPr sz="700" b="1">
                        <a:solidFill>
                          <a:srgbClr val="434343"/>
                        </a:solidFill>
                        <a:latin typeface="Poppins"/>
                        <a:ea typeface="Poppins"/>
                        <a:cs typeface="Poppins"/>
                        <a:sym typeface="Poppins"/>
                      </a:endParaRPr>
                    </a:p>
                  </a:txBody>
                  <a:tcPr marL="63500" marR="63500" marT="63500" marB="63500"/>
                </a:tc>
                <a:tc>
                  <a:txBody>
                    <a:bodyPr/>
                    <a:lstStyle/>
                    <a:p>
                      <a:pPr marL="0" lvl="0" indent="0" algn="l"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solidFill>
                      <a:srgbClr val="93C47D"/>
                    </a:solidFill>
                  </a:tcPr>
                </a:tc>
                <a:tc>
                  <a:txBody>
                    <a:bodyPr/>
                    <a:lstStyle/>
                    <a:p>
                      <a:pPr marL="0" lvl="0" indent="0" algn="l" rtl="0">
                        <a:spcBef>
                          <a:spcPts val="0"/>
                        </a:spcBef>
                        <a:spcAft>
                          <a:spcPts val="0"/>
                        </a:spcAft>
                        <a:buNone/>
                      </a:pPr>
                      <a:r>
                        <a:rPr lang="en-GB" sz="700">
                          <a:solidFill>
                            <a:srgbClr val="434343"/>
                          </a:solidFill>
                          <a:latin typeface="Poppins"/>
                          <a:ea typeface="Poppins"/>
                          <a:cs typeface="Poppins"/>
                          <a:sym typeface="Poppins"/>
                        </a:rPr>
                        <a:t>Success would mean that the amount of time and effort spent chasing licence holders would reduce. There are metrics(need to insert link here) that indicate the success of the service  </a:t>
                      </a:r>
                      <a:endParaRPr sz="7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8"/>
                  </a:ext>
                </a:extLst>
              </a:tr>
              <a:tr h="298100">
                <a:tc>
                  <a:txBody>
                    <a:bodyPr/>
                    <a:lstStyle/>
                    <a:p>
                      <a:pPr marL="0" lvl="0" indent="0" algn="l" rtl="0">
                        <a:spcBef>
                          <a:spcPts val="0"/>
                        </a:spcBef>
                        <a:spcAft>
                          <a:spcPts val="0"/>
                        </a:spcAft>
                        <a:buNone/>
                      </a:pPr>
                      <a:r>
                        <a:rPr lang="en-GB" sz="700" b="1">
                          <a:solidFill>
                            <a:srgbClr val="434343"/>
                          </a:solidFill>
                          <a:latin typeface="Poppins"/>
                          <a:ea typeface="Poppins"/>
                          <a:cs typeface="Poppins"/>
                          <a:sym typeface="Poppins"/>
                        </a:rPr>
                        <a:t>Choose the right tools and tech  </a:t>
                      </a:r>
                      <a:endParaRPr sz="700" b="1">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solidFill>
                      <a:srgbClr val="93C47D"/>
                    </a:solidFill>
                  </a:tcPr>
                </a:tc>
                <a:tc>
                  <a:txBody>
                    <a:bodyPr/>
                    <a:lstStyle/>
                    <a:p>
                      <a:pPr marL="0" lvl="0" indent="0" algn="l" rtl="0">
                        <a:spcBef>
                          <a:spcPts val="0"/>
                        </a:spcBef>
                        <a:spcAft>
                          <a:spcPts val="0"/>
                        </a:spcAft>
                        <a:buNone/>
                      </a:pPr>
                      <a:endParaRPr sz="11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09"/>
                  </a:ext>
                </a:extLst>
              </a:tr>
              <a:tr h="236450">
                <a:tc>
                  <a:txBody>
                    <a:bodyPr/>
                    <a:lstStyle/>
                    <a:p>
                      <a:pPr marL="0" lvl="0" indent="0" algn="l" rtl="0">
                        <a:spcBef>
                          <a:spcPts val="0"/>
                        </a:spcBef>
                        <a:spcAft>
                          <a:spcPts val="0"/>
                        </a:spcAft>
                        <a:buNone/>
                      </a:pPr>
                      <a:r>
                        <a:rPr lang="en-GB" sz="700" b="1">
                          <a:solidFill>
                            <a:srgbClr val="434343"/>
                          </a:solidFill>
                          <a:latin typeface="Poppins"/>
                          <a:ea typeface="Poppins"/>
                          <a:cs typeface="Poppins"/>
                          <a:sym typeface="Poppins"/>
                        </a:rPr>
                        <a:t>Make new source code open </a:t>
                      </a:r>
                      <a:endParaRPr sz="700" b="1">
                        <a:solidFill>
                          <a:srgbClr val="434343"/>
                        </a:solidFill>
                        <a:latin typeface="Poppins"/>
                        <a:ea typeface="Poppins"/>
                        <a:cs typeface="Poppins"/>
                        <a:sym typeface="Poppins"/>
                      </a:endParaRPr>
                    </a:p>
                  </a:txBody>
                  <a:tcPr marL="63500" marR="63500" marT="63500" marB="63500"/>
                </a:tc>
                <a:tc>
                  <a:txBody>
                    <a:bodyPr/>
                    <a:lstStyle/>
                    <a:p>
                      <a:pPr marL="0" lvl="0" indent="0" algn="l"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solidFill>
                      <a:srgbClr val="93C47D"/>
                    </a:solidFill>
                  </a:tcPr>
                </a:tc>
                <a:tc>
                  <a:txBody>
                    <a:bodyPr/>
                    <a:lstStyle/>
                    <a:p>
                      <a:pPr marL="0" lvl="0" indent="0" algn="l" rtl="0">
                        <a:spcBef>
                          <a:spcPts val="0"/>
                        </a:spcBef>
                        <a:spcAft>
                          <a:spcPts val="0"/>
                        </a:spcAft>
                        <a:buNone/>
                      </a:pPr>
                      <a:r>
                        <a:rPr lang="en-GB" sz="700">
                          <a:solidFill>
                            <a:srgbClr val="434343"/>
                          </a:solidFill>
                          <a:latin typeface="Poppins"/>
                          <a:ea typeface="Poppins"/>
                          <a:cs typeface="Poppins"/>
                          <a:sym typeface="Poppins"/>
                        </a:rPr>
                        <a:t>The operating models recommend this approach </a:t>
                      </a:r>
                      <a:endParaRPr sz="7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10"/>
                  </a:ext>
                </a:extLst>
              </a:tr>
              <a:tr h="340525">
                <a:tc>
                  <a:txBody>
                    <a:bodyPr/>
                    <a:lstStyle/>
                    <a:p>
                      <a:pPr marL="0" lvl="0" indent="0" algn="l" rtl="0">
                        <a:spcBef>
                          <a:spcPts val="0"/>
                        </a:spcBef>
                        <a:spcAft>
                          <a:spcPts val="0"/>
                        </a:spcAft>
                        <a:buNone/>
                      </a:pPr>
                      <a:r>
                        <a:rPr lang="en-GB" sz="700" b="1">
                          <a:solidFill>
                            <a:srgbClr val="434343"/>
                          </a:solidFill>
                          <a:latin typeface="Poppins"/>
                          <a:ea typeface="Poppins"/>
                          <a:cs typeface="Poppins"/>
                          <a:sym typeface="Poppins"/>
                        </a:rPr>
                        <a:t>Use and contribute to open standard common components and patterns</a:t>
                      </a:r>
                      <a:endParaRPr sz="700" b="1">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solidFill>
                      <a:srgbClr val="93C47D"/>
                    </a:solidFill>
                  </a:tcPr>
                </a:tc>
                <a:tc>
                  <a:txBody>
                    <a:bodyPr/>
                    <a:lstStyle/>
                    <a:p>
                      <a:pPr marL="0" lvl="0" indent="0" algn="l"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11"/>
                  </a:ext>
                </a:extLst>
              </a:tr>
              <a:tr h="236450">
                <a:tc>
                  <a:txBody>
                    <a:bodyPr/>
                    <a:lstStyle/>
                    <a:p>
                      <a:pPr marL="0" lvl="0" indent="0" algn="l" rtl="0">
                        <a:spcBef>
                          <a:spcPts val="0"/>
                        </a:spcBef>
                        <a:spcAft>
                          <a:spcPts val="0"/>
                        </a:spcAft>
                        <a:buNone/>
                      </a:pPr>
                      <a:r>
                        <a:rPr lang="en-GB" sz="700" b="1">
                          <a:solidFill>
                            <a:srgbClr val="434343"/>
                          </a:solidFill>
                          <a:latin typeface="Poppins"/>
                          <a:ea typeface="Poppins"/>
                          <a:cs typeface="Poppins"/>
                          <a:sym typeface="Poppins"/>
                        </a:rPr>
                        <a:t>Operate a reliable service </a:t>
                      </a:r>
                      <a:endParaRPr sz="700" b="1">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solidFill>
                      <a:srgbClr val="93C47D"/>
                    </a:solidFill>
                  </a:tcPr>
                </a:tc>
                <a:tc>
                  <a:txBody>
                    <a:bodyPr/>
                    <a:lstStyle/>
                    <a:p>
                      <a:pPr marL="0" lvl="0" indent="0" algn="l"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tc>
                <a:extLst>
                  <a:ext uri="{0D108BD9-81ED-4DB2-BD59-A6C34878D82A}">
                    <a16:rowId xmlns:a16="http://schemas.microsoft.com/office/drawing/2014/main" val="10012"/>
                  </a:ext>
                </a:extLst>
              </a:tr>
            </a:tbl>
          </a:graphicData>
        </a:graphic>
      </p:graphicFrame>
      <p:pic>
        <p:nvPicPr>
          <p:cNvPr id="231" name="Google Shape;231;p28"/>
          <p:cNvPicPr preferRelativeResize="0"/>
          <p:nvPr/>
        </p:nvPicPr>
        <p:blipFill>
          <a:blip r:embed="rId4">
            <a:alphaModFix/>
          </a:blip>
          <a:stretch>
            <a:fillRect/>
          </a:stretch>
        </p:blipFill>
        <p:spPr>
          <a:xfrm>
            <a:off x="8508276" y="162740"/>
            <a:ext cx="486000" cy="486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29"/>
          <p:cNvSpPr/>
          <p:nvPr/>
        </p:nvSpPr>
        <p:spPr>
          <a:xfrm>
            <a:off x="0" y="0"/>
            <a:ext cx="1889100" cy="51435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9"/>
          <p:cNvSpPr txBox="1"/>
          <p:nvPr/>
        </p:nvSpPr>
        <p:spPr>
          <a:xfrm>
            <a:off x="-150" y="747625"/>
            <a:ext cx="1889100" cy="18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333333"/>
                </a:solidFill>
                <a:latin typeface="Poppins"/>
                <a:ea typeface="Poppins"/>
                <a:cs typeface="Poppins"/>
                <a:sym typeface="Poppins"/>
              </a:rPr>
              <a:t>Beta Scope </a:t>
            </a:r>
            <a:endParaRPr sz="2000" b="1">
              <a:solidFill>
                <a:srgbClr val="333333"/>
              </a:solidFill>
              <a:latin typeface="Poppins"/>
              <a:ea typeface="Poppins"/>
              <a:cs typeface="Poppins"/>
              <a:sym typeface="Poppins"/>
            </a:endParaRPr>
          </a:p>
        </p:txBody>
      </p:sp>
      <p:sp>
        <p:nvSpPr>
          <p:cNvPr id="238" name="Google Shape;238;p29"/>
          <p:cNvSpPr txBox="1"/>
          <p:nvPr/>
        </p:nvSpPr>
        <p:spPr>
          <a:xfrm>
            <a:off x="2055063" y="344675"/>
            <a:ext cx="6295200" cy="58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a:latin typeface="Poppins"/>
              <a:ea typeface="Poppins"/>
              <a:cs typeface="Poppins"/>
              <a:sym typeface="Poppins"/>
            </a:endParaRPr>
          </a:p>
        </p:txBody>
      </p:sp>
      <p:graphicFrame>
        <p:nvGraphicFramePr>
          <p:cNvPr id="239" name="Google Shape;239;p29"/>
          <p:cNvGraphicFramePr/>
          <p:nvPr/>
        </p:nvGraphicFramePr>
        <p:xfrm>
          <a:off x="1984400" y="240963"/>
          <a:ext cx="6957975" cy="4864035"/>
        </p:xfrm>
        <a:graphic>
          <a:graphicData uri="http://schemas.openxmlformats.org/drawingml/2006/table">
            <a:tbl>
              <a:tblPr>
                <a:noFill/>
                <a:tableStyleId>{BBDC9BBD-3C94-49D2-A6E4-85D7F3FF6A46}</a:tableStyleId>
              </a:tblPr>
              <a:tblGrid>
                <a:gridCol w="2906700">
                  <a:extLst>
                    <a:ext uri="{9D8B030D-6E8A-4147-A177-3AD203B41FA5}">
                      <a16:colId xmlns:a16="http://schemas.microsoft.com/office/drawing/2014/main" val="20000"/>
                    </a:ext>
                  </a:extLst>
                </a:gridCol>
                <a:gridCol w="2267300">
                  <a:extLst>
                    <a:ext uri="{9D8B030D-6E8A-4147-A177-3AD203B41FA5}">
                      <a16:colId xmlns:a16="http://schemas.microsoft.com/office/drawing/2014/main" val="20001"/>
                    </a:ext>
                  </a:extLst>
                </a:gridCol>
                <a:gridCol w="1783975">
                  <a:extLst>
                    <a:ext uri="{9D8B030D-6E8A-4147-A177-3AD203B41FA5}">
                      <a16:colId xmlns:a16="http://schemas.microsoft.com/office/drawing/2014/main" val="20002"/>
                    </a:ext>
                  </a:extLst>
                </a:gridCol>
              </a:tblGrid>
              <a:tr h="345875">
                <a:tc>
                  <a:txBody>
                    <a:bodyPr/>
                    <a:lstStyle/>
                    <a:p>
                      <a:pPr marL="0" lvl="0" indent="0" algn="ctr" rtl="0">
                        <a:spcBef>
                          <a:spcPts val="0"/>
                        </a:spcBef>
                        <a:spcAft>
                          <a:spcPts val="0"/>
                        </a:spcAft>
                        <a:buNone/>
                      </a:pPr>
                      <a:r>
                        <a:rPr lang="en-GB" b="1">
                          <a:solidFill>
                            <a:schemeClr val="lt1"/>
                          </a:solidFill>
                        </a:rPr>
                        <a:t>Now </a:t>
                      </a:r>
                      <a:endParaRPr b="1">
                        <a:solidFill>
                          <a:schemeClr val="lt1"/>
                        </a:solidFill>
                      </a:endParaRPr>
                    </a:p>
                  </a:txBody>
                  <a:tcPr marL="91425" marR="91425" marT="91425" marB="914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rgbClr val="76A5AF"/>
                    </a:solidFill>
                  </a:tcPr>
                </a:tc>
                <a:tc>
                  <a:txBody>
                    <a:bodyPr/>
                    <a:lstStyle/>
                    <a:p>
                      <a:pPr marL="0" lvl="0" indent="0" algn="ctr" rtl="0">
                        <a:spcBef>
                          <a:spcPts val="0"/>
                        </a:spcBef>
                        <a:spcAft>
                          <a:spcPts val="0"/>
                        </a:spcAft>
                        <a:buNone/>
                      </a:pPr>
                      <a:r>
                        <a:rPr lang="en-GB" b="1">
                          <a:solidFill>
                            <a:schemeClr val="lt1"/>
                          </a:solidFill>
                        </a:rPr>
                        <a:t>Next </a:t>
                      </a:r>
                      <a:endParaRPr b="1">
                        <a:solidFill>
                          <a:schemeClr val="lt1"/>
                        </a:solidFill>
                      </a:endParaRPr>
                    </a:p>
                  </a:txBody>
                  <a:tcPr marL="91425" marR="91425" marT="91425" marB="914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rgbClr val="76A5AF"/>
                    </a:solidFill>
                  </a:tcPr>
                </a:tc>
                <a:tc>
                  <a:txBody>
                    <a:bodyPr/>
                    <a:lstStyle/>
                    <a:p>
                      <a:pPr marL="0" lvl="0" indent="0" algn="ctr" rtl="0">
                        <a:spcBef>
                          <a:spcPts val="0"/>
                        </a:spcBef>
                        <a:spcAft>
                          <a:spcPts val="0"/>
                        </a:spcAft>
                        <a:buNone/>
                      </a:pPr>
                      <a:r>
                        <a:rPr lang="en-GB" b="1">
                          <a:solidFill>
                            <a:schemeClr val="lt1"/>
                          </a:solidFill>
                        </a:rPr>
                        <a:t>Later </a:t>
                      </a:r>
                      <a:endParaRPr b="1">
                        <a:solidFill>
                          <a:schemeClr val="lt1"/>
                        </a:solidFill>
                      </a:endParaRPr>
                    </a:p>
                  </a:txBody>
                  <a:tcPr marL="91425" marR="91425" marT="91425" marB="91425">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rgbClr val="76A5AF"/>
                    </a:solidFill>
                  </a:tcPr>
                </a:tc>
                <a:extLst>
                  <a:ext uri="{0D108BD9-81ED-4DB2-BD59-A6C34878D82A}">
                    <a16:rowId xmlns:a16="http://schemas.microsoft.com/office/drawing/2014/main" val="10000"/>
                  </a:ext>
                </a:extLst>
              </a:tr>
              <a:tr h="994125">
                <a:tc rowSpan="2">
                  <a:txBody>
                    <a:bodyPr/>
                    <a:lstStyle/>
                    <a:p>
                      <a:pPr marL="0" lvl="0" indent="0" algn="l" rtl="0">
                        <a:spcBef>
                          <a:spcPts val="0"/>
                        </a:spcBef>
                        <a:spcAft>
                          <a:spcPts val="0"/>
                        </a:spcAft>
                        <a:buNone/>
                      </a:pPr>
                      <a:endParaRPr/>
                    </a:p>
                  </a:txBody>
                  <a:tcPr marL="91425" marR="91425" marT="91425" marB="91425">
                    <a:lnT w="28575" cap="flat" cmpd="sng">
                      <a:solidFill>
                        <a:schemeClr val="dk1"/>
                      </a:solidFill>
                      <a:prstDash val="solid"/>
                      <a:round/>
                      <a:headEnd type="none" w="sm" len="sm"/>
                      <a:tailEnd type="none" w="sm" len="sm"/>
                    </a:lnT>
                  </a:tcPr>
                </a:tc>
                <a:tc rowSpan="2">
                  <a:txBody>
                    <a:bodyPr/>
                    <a:lstStyle/>
                    <a:p>
                      <a:pPr marL="0" lvl="0" indent="0" algn="l" rtl="0">
                        <a:spcBef>
                          <a:spcPts val="0"/>
                        </a:spcBef>
                        <a:spcAft>
                          <a:spcPts val="0"/>
                        </a:spcAft>
                        <a:buNone/>
                      </a:pPr>
                      <a:endParaRPr/>
                    </a:p>
                  </a:txBody>
                  <a:tcPr marL="91425" marR="91425" marT="91425" marB="91425">
                    <a:lnT w="28575" cap="flat" cmpd="sng">
                      <a:solidFill>
                        <a:schemeClr val="dk1"/>
                      </a:solidFill>
                      <a:prstDash val="solid"/>
                      <a:round/>
                      <a:headEnd type="none" w="sm" len="sm"/>
                      <a:tailEnd type="none" w="sm" len="sm"/>
                    </a:lnT>
                  </a:tcPr>
                </a:tc>
                <a:tc rowSpan="2">
                  <a:txBody>
                    <a:bodyPr/>
                    <a:lstStyle/>
                    <a:p>
                      <a:pPr marL="0" lvl="0" indent="0" algn="l" rtl="0">
                        <a:spcBef>
                          <a:spcPts val="0"/>
                        </a:spcBef>
                        <a:spcAft>
                          <a:spcPts val="0"/>
                        </a:spcAft>
                        <a:buNone/>
                      </a:pPr>
                      <a:endParaRPr/>
                    </a:p>
                  </a:txBody>
                  <a:tcPr marL="91425" marR="91425" marT="91425" marB="91425">
                    <a:lnT w="28575" cap="flat" cmpd="sng">
                      <a:solidFill>
                        <a:schemeClr val="dk1"/>
                      </a:solidFill>
                      <a:prstDash val="solid"/>
                      <a:round/>
                      <a:headEnd type="none" w="sm" len="sm"/>
                      <a:tailEnd type="none" w="sm" len="sm"/>
                    </a:lnT>
                  </a:tcPr>
                </a:tc>
                <a:extLst>
                  <a:ext uri="{0D108BD9-81ED-4DB2-BD59-A6C34878D82A}">
                    <a16:rowId xmlns:a16="http://schemas.microsoft.com/office/drawing/2014/main" val="10001"/>
                  </a:ext>
                </a:extLst>
              </a:tr>
              <a:tr h="2999225">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474475">
                <a:tc>
                  <a:txBody>
                    <a:bodyPr/>
                    <a:lstStyle/>
                    <a:p>
                      <a:pPr marL="0" lvl="0" indent="0" algn="ctr" rtl="0">
                        <a:spcBef>
                          <a:spcPts val="0"/>
                        </a:spcBef>
                        <a:spcAft>
                          <a:spcPts val="0"/>
                        </a:spcAft>
                        <a:buNone/>
                      </a:pPr>
                      <a:r>
                        <a:rPr lang="en-GB" sz="1100" b="1">
                          <a:latin typeface="Poppins"/>
                          <a:ea typeface="Poppins"/>
                          <a:cs typeface="Poppins"/>
                          <a:sym typeface="Poppins"/>
                        </a:rPr>
                        <a:t>Beta Phase </a:t>
                      </a:r>
                      <a:endParaRPr sz="1100" b="1">
                        <a:latin typeface="Poppins"/>
                        <a:ea typeface="Poppins"/>
                        <a:cs typeface="Poppins"/>
                        <a:sym typeface="Poppins"/>
                      </a:endParaRPr>
                    </a:p>
                  </a:txBody>
                  <a:tcPr marL="91425" marR="91425" marT="91425" marB="91425"/>
                </a:tc>
                <a:tc>
                  <a:txBody>
                    <a:bodyPr/>
                    <a:lstStyle/>
                    <a:p>
                      <a:pPr marL="0" lvl="0" indent="0" algn="ctr" rtl="0">
                        <a:spcBef>
                          <a:spcPts val="0"/>
                        </a:spcBef>
                        <a:spcAft>
                          <a:spcPts val="0"/>
                        </a:spcAft>
                        <a:buNone/>
                      </a:pPr>
                      <a:r>
                        <a:rPr lang="en-GB" sz="1100" b="1">
                          <a:latin typeface="Poppins"/>
                          <a:ea typeface="Poppins"/>
                          <a:cs typeface="Poppins"/>
                          <a:sym typeface="Poppins"/>
                        </a:rPr>
                        <a:t>Additional Alpha Phase </a:t>
                      </a:r>
                      <a:endParaRPr sz="1100" b="1">
                        <a:latin typeface="Poppins"/>
                        <a:ea typeface="Poppins"/>
                        <a:cs typeface="Poppins"/>
                        <a:sym typeface="Poppins"/>
                      </a:endParaRPr>
                    </a:p>
                  </a:txBody>
                  <a:tcPr marL="91425" marR="91425" marT="91425" marB="91425"/>
                </a:tc>
                <a:tc>
                  <a:txBody>
                    <a:bodyPr/>
                    <a:lstStyle/>
                    <a:p>
                      <a:pPr marL="0" lvl="0" indent="0" algn="ctr" rtl="0">
                        <a:spcBef>
                          <a:spcPts val="0"/>
                        </a:spcBef>
                        <a:spcAft>
                          <a:spcPts val="0"/>
                        </a:spcAft>
                        <a:buNone/>
                      </a:pPr>
                      <a:r>
                        <a:rPr lang="en-GB" sz="1100" b="1">
                          <a:latin typeface="Poppins"/>
                          <a:ea typeface="Poppins"/>
                          <a:cs typeface="Poppins"/>
                          <a:sym typeface="Poppins"/>
                        </a:rPr>
                        <a:t>Future Considerations</a:t>
                      </a:r>
                      <a:endParaRPr sz="1100" b="1">
                        <a:latin typeface="Poppins"/>
                        <a:ea typeface="Poppins"/>
                        <a:cs typeface="Poppins"/>
                        <a:sym typeface="Poppins"/>
                      </a:endParaRPr>
                    </a:p>
                  </a:txBody>
                  <a:tcPr marL="91425" marR="91425" marT="91425" marB="91425"/>
                </a:tc>
                <a:extLst>
                  <a:ext uri="{0D108BD9-81ED-4DB2-BD59-A6C34878D82A}">
                    <a16:rowId xmlns:a16="http://schemas.microsoft.com/office/drawing/2014/main" val="10003"/>
                  </a:ext>
                </a:extLst>
              </a:tr>
            </a:tbl>
          </a:graphicData>
        </a:graphic>
      </p:graphicFrame>
      <p:sp>
        <p:nvSpPr>
          <p:cNvPr id="240" name="Google Shape;240;p29"/>
          <p:cNvSpPr/>
          <p:nvPr/>
        </p:nvSpPr>
        <p:spPr>
          <a:xfrm>
            <a:off x="2078600" y="862550"/>
            <a:ext cx="2725500" cy="292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100">
                <a:latin typeface="Poppins"/>
                <a:ea typeface="Poppins"/>
                <a:cs typeface="Poppins"/>
                <a:sym typeface="Poppins"/>
              </a:rPr>
              <a:t>Viewing Licence Details </a:t>
            </a:r>
            <a:endParaRPr sz="1100">
              <a:latin typeface="Poppins"/>
              <a:ea typeface="Poppins"/>
              <a:cs typeface="Poppins"/>
              <a:sym typeface="Poppins"/>
            </a:endParaRPr>
          </a:p>
        </p:txBody>
      </p:sp>
      <p:sp>
        <p:nvSpPr>
          <p:cNvPr id="241" name="Google Shape;241;p29"/>
          <p:cNvSpPr/>
          <p:nvPr/>
        </p:nvSpPr>
        <p:spPr>
          <a:xfrm>
            <a:off x="2078600" y="1248675"/>
            <a:ext cx="2725500" cy="292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100">
                <a:latin typeface="Poppins"/>
                <a:ea typeface="Poppins"/>
                <a:cs typeface="Poppins"/>
                <a:sym typeface="Poppins"/>
              </a:rPr>
              <a:t>Setting reminders </a:t>
            </a:r>
            <a:endParaRPr sz="1100">
              <a:latin typeface="Poppins"/>
              <a:ea typeface="Poppins"/>
              <a:cs typeface="Poppins"/>
              <a:sym typeface="Poppins"/>
            </a:endParaRPr>
          </a:p>
        </p:txBody>
      </p:sp>
      <p:sp>
        <p:nvSpPr>
          <p:cNvPr id="242" name="Google Shape;242;p29"/>
          <p:cNvSpPr/>
          <p:nvPr/>
        </p:nvSpPr>
        <p:spPr>
          <a:xfrm>
            <a:off x="2078600" y="1605725"/>
            <a:ext cx="2725500" cy="292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100">
                <a:latin typeface="Poppins"/>
                <a:ea typeface="Poppins"/>
                <a:cs typeface="Poppins"/>
                <a:sym typeface="Poppins"/>
              </a:rPr>
              <a:t>Configuring reminder preferences </a:t>
            </a:r>
            <a:endParaRPr sz="1100">
              <a:latin typeface="Poppins"/>
              <a:ea typeface="Poppins"/>
              <a:cs typeface="Poppins"/>
              <a:sym typeface="Poppins"/>
            </a:endParaRPr>
          </a:p>
        </p:txBody>
      </p:sp>
      <p:sp>
        <p:nvSpPr>
          <p:cNvPr id="243" name="Google Shape;243;p29"/>
          <p:cNvSpPr/>
          <p:nvPr/>
        </p:nvSpPr>
        <p:spPr>
          <a:xfrm>
            <a:off x="2078600" y="1962775"/>
            <a:ext cx="2725500" cy="292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100">
                <a:latin typeface="Poppins"/>
                <a:ea typeface="Poppins"/>
                <a:cs typeface="Poppins"/>
                <a:sym typeface="Poppins"/>
              </a:rPr>
              <a:t>Ability to see outstanding tasks</a:t>
            </a:r>
            <a:endParaRPr sz="1100">
              <a:latin typeface="Poppins"/>
              <a:ea typeface="Poppins"/>
              <a:cs typeface="Poppins"/>
              <a:sym typeface="Poppins"/>
            </a:endParaRPr>
          </a:p>
        </p:txBody>
      </p:sp>
      <p:sp>
        <p:nvSpPr>
          <p:cNvPr id="244" name="Google Shape;244;p29"/>
          <p:cNvSpPr/>
          <p:nvPr/>
        </p:nvSpPr>
        <p:spPr>
          <a:xfrm>
            <a:off x="2078600" y="2319825"/>
            <a:ext cx="2725500" cy="292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100">
                <a:latin typeface="Poppins"/>
                <a:ea typeface="Poppins"/>
                <a:cs typeface="Poppins"/>
                <a:sym typeface="Poppins"/>
              </a:rPr>
              <a:t>Submitting documents </a:t>
            </a:r>
            <a:endParaRPr sz="1100">
              <a:latin typeface="Poppins"/>
              <a:ea typeface="Poppins"/>
              <a:cs typeface="Poppins"/>
              <a:sym typeface="Poppins"/>
            </a:endParaRPr>
          </a:p>
        </p:txBody>
      </p:sp>
      <p:sp>
        <p:nvSpPr>
          <p:cNvPr id="245" name="Google Shape;245;p29"/>
          <p:cNvSpPr/>
          <p:nvPr/>
        </p:nvSpPr>
        <p:spPr>
          <a:xfrm>
            <a:off x="2078600" y="2676875"/>
            <a:ext cx="2725500" cy="292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100">
                <a:latin typeface="Poppins"/>
                <a:ea typeface="Poppins"/>
                <a:cs typeface="Poppins"/>
                <a:sym typeface="Poppins"/>
              </a:rPr>
              <a:t>Contacting Licencing Team </a:t>
            </a:r>
            <a:endParaRPr sz="1100">
              <a:latin typeface="Poppins"/>
              <a:ea typeface="Poppins"/>
              <a:cs typeface="Poppins"/>
              <a:sym typeface="Poppins"/>
            </a:endParaRPr>
          </a:p>
        </p:txBody>
      </p:sp>
      <p:sp>
        <p:nvSpPr>
          <p:cNvPr id="246" name="Google Shape;246;p29"/>
          <p:cNvSpPr/>
          <p:nvPr/>
        </p:nvSpPr>
        <p:spPr>
          <a:xfrm>
            <a:off x="2078600" y="3033925"/>
            <a:ext cx="2725500" cy="292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100">
                <a:latin typeface="Poppins"/>
                <a:ea typeface="Poppins"/>
                <a:cs typeface="Poppins"/>
                <a:sym typeface="Poppins"/>
              </a:rPr>
              <a:t>Making Payments </a:t>
            </a:r>
            <a:endParaRPr sz="1100">
              <a:latin typeface="Poppins"/>
              <a:ea typeface="Poppins"/>
              <a:cs typeface="Poppins"/>
              <a:sym typeface="Poppins"/>
            </a:endParaRPr>
          </a:p>
        </p:txBody>
      </p:sp>
      <p:sp>
        <p:nvSpPr>
          <p:cNvPr id="247" name="Google Shape;247;p29"/>
          <p:cNvSpPr/>
          <p:nvPr/>
        </p:nvSpPr>
        <p:spPr>
          <a:xfrm>
            <a:off x="2078600" y="3390975"/>
            <a:ext cx="2725500" cy="292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100">
                <a:latin typeface="Poppins"/>
                <a:ea typeface="Poppins"/>
                <a:cs typeface="Poppins"/>
                <a:sym typeface="Poppins"/>
              </a:rPr>
              <a:t>Testing with other councils </a:t>
            </a:r>
            <a:endParaRPr sz="1100">
              <a:latin typeface="Poppins"/>
              <a:ea typeface="Poppins"/>
              <a:cs typeface="Poppins"/>
              <a:sym typeface="Poppins"/>
            </a:endParaRPr>
          </a:p>
        </p:txBody>
      </p:sp>
      <p:sp>
        <p:nvSpPr>
          <p:cNvPr id="248" name="Google Shape;248;p29"/>
          <p:cNvSpPr/>
          <p:nvPr/>
        </p:nvSpPr>
        <p:spPr>
          <a:xfrm>
            <a:off x="4993600" y="1270650"/>
            <a:ext cx="2088600" cy="292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100">
                <a:latin typeface="Poppins"/>
                <a:ea typeface="Poppins"/>
                <a:cs typeface="Poppins"/>
                <a:sym typeface="Poppins"/>
              </a:rPr>
              <a:t>New Applications</a:t>
            </a:r>
            <a:endParaRPr sz="1100">
              <a:latin typeface="Poppins"/>
              <a:ea typeface="Poppins"/>
              <a:cs typeface="Poppins"/>
              <a:sym typeface="Poppins"/>
            </a:endParaRPr>
          </a:p>
        </p:txBody>
      </p:sp>
      <p:sp>
        <p:nvSpPr>
          <p:cNvPr id="249" name="Google Shape;249;p29"/>
          <p:cNvSpPr/>
          <p:nvPr/>
        </p:nvSpPr>
        <p:spPr>
          <a:xfrm>
            <a:off x="7306950" y="797350"/>
            <a:ext cx="1495200" cy="4512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100">
                <a:latin typeface="Poppins"/>
                <a:ea typeface="Poppins"/>
                <a:cs typeface="Poppins"/>
                <a:sym typeface="Poppins"/>
              </a:rPr>
              <a:t>Additional Operator Needs</a:t>
            </a:r>
            <a:endParaRPr sz="1100">
              <a:latin typeface="Poppins"/>
              <a:ea typeface="Poppins"/>
              <a:cs typeface="Poppins"/>
              <a:sym typeface="Poppins"/>
            </a:endParaRPr>
          </a:p>
        </p:txBody>
      </p:sp>
      <p:sp>
        <p:nvSpPr>
          <p:cNvPr id="250" name="Google Shape;250;p29"/>
          <p:cNvSpPr/>
          <p:nvPr/>
        </p:nvSpPr>
        <p:spPr>
          <a:xfrm>
            <a:off x="7306950" y="1431650"/>
            <a:ext cx="1463400" cy="4512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100">
                <a:latin typeface="Poppins"/>
                <a:ea typeface="Poppins"/>
                <a:cs typeface="Poppins"/>
                <a:sym typeface="Poppins"/>
              </a:rPr>
              <a:t>Store and View Documents </a:t>
            </a:r>
            <a:endParaRPr sz="1100">
              <a:latin typeface="Poppins"/>
              <a:ea typeface="Poppins"/>
              <a:cs typeface="Poppins"/>
              <a:sym typeface="Poppins"/>
            </a:endParaRPr>
          </a:p>
        </p:txBody>
      </p:sp>
      <p:sp>
        <p:nvSpPr>
          <p:cNvPr id="251" name="Google Shape;251;p29"/>
          <p:cNvSpPr/>
          <p:nvPr/>
        </p:nvSpPr>
        <p:spPr>
          <a:xfrm>
            <a:off x="7359975" y="2065925"/>
            <a:ext cx="1410300" cy="4512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100">
                <a:latin typeface="Poppins"/>
                <a:ea typeface="Poppins"/>
                <a:cs typeface="Poppins"/>
                <a:sym typeface="Poppins"/>
              </a:rPr>
              <a:t>Capture Feedback</a:t>
            </a:r>
            <a:endParaRPr sz="1100">
              <a:latin typeface="Poppins"/>
              <a:ea typeface="Poppins"/>
              <a:cs typeface="Poppins"/>
              <a:sym typeface="Poppins"/>
            </a:endParaRPr>
          </a:p>
        </p:txBody>
      </p:sp>
      <p:sp>
        <p:nvSpPr>
          <p:cNvPr id="252" name="Google Shape;252;p29"/>
          <p:cNvSpPr/>
          <p:nvPr/>
        </p:nvSpPr>
        <p:spPr>
          <a:xfrm>
            <a:off x="2078600" y="3748025"/>
            <a:ext cx="2725500" cy="292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100">
                <a:latin typeface="Poppins"/>
                <a:ea typeface="Poppins"/>
                <a:cs typeface="Poppins"/>
                <a:sym typeface="Poppins"/>
              </a:rPr>
              <a:t>Ability to see approval progress </a:t>
            </a:r>
            <a:endParaRPr sz="1100">
              <a:latin typeface="Poppins"/>
              <a:ea typeface="Poppins"/>
              <a:cs typeface="Poppins"/>
              <a:sym typeface="Poppins"/>
            </a:endParaRPr>
          </a:p>
        </p:txBody>
      </p:sp>
      <p:sp>
        <p:nvSpPr>
          <p:cNvPr id="253" name="Google Shape;253;p29"/>
          <p:cNvSpPr/>
          <p:nvPr/>
        </p:nvSpPr>
        <p:spPr>
          <a:xfrm>
            <a:off x="2078600" y="4105075"/>
            <a:ext cx="2725500" cy="2925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100">
                <a:latin typeface="Poppins"/>
                <a:ea typeface="Poppins"/>
                <a:cs typeface="Poppins"/>
                <a:sym typeface="Poppins"/>
              </a:rPr>
              <a:t>Visualising high number of licences </a:t>
            </a:r>
            <a:endParaRPr sz="1100">
              <a:latin typeface="Poppins"/>
              <a:ea typeface="Poppins"/>
              <a:cs typeface="Poppins"/>
              <a:sym typeface="Poppins"/>
            </a:endParaRPr>
          </a:p>
        </p:txBody>
      </p:sp>
      <p:pic>
        <p:nvPicPr>
          <p:cNvPr id="254" name="Google Shape;254;p29"/>
          <p:cNvPicPr preferRelativeResize="0"/>
          <p:nvPr/>
        </p:nvPicPr>
        <p:blipFill>
          <a:blip r:embed="rId3">
            <a:alphaModFix/>
          </a:blip>
          <a:stretch>
            <a:fillRect/>
          </a:stretch>
        </p:blipFill>
        <p:spPr>
          <a:xfrm>
            <a:off x="8508276" y="162740"/>
            <a:ext cx="486000" cy="486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30"/>
          <p:cNvSpPr/>
          <p:nvPr/>
        </p:nvSpPr>
        <p:spPr>
          <a:xfrm>
            <a:off x="0" y="0"/>
            <a:ext cx="1889100" cy="51435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30"/>
          <p:cNvSpPr txBox="1"/>
          <p:nvPr/>
        </p:nvSpPr>
        <p:spPr>
          <a:xfrm>
            <a:off x="-150" y="747625"/>
            <a:ext cx="1889100" cy="18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333333"/>
                </a:solidFill>
                <a:latin typeface="Poppins"/>
                <a:ea typeface="Poppins"/>
                <a:cs typeface="Poppins"/>
                <a:sym typeface="Poppins"/>
              </a:rPr>
              <a:t>Operating Model Options</a:t>
            </a:r>
            <a:endParaRPr sz="2000" b="1">
              <a:solidFill>
                <a:srgbClr val="333333"/>
              </a:solidFill>
              <a:latin typeface="Poppins"/>
              <a:ea typeface="Poppins"/>
              <a:cs typeface="Poppins"/>
              <a:sym typeface="Poppins"/>
            </a:endParaRPr>
          </a:p>
        </p:txBody>
      </p:sp>
      <p:sp>
        <p:nvSpPr>
          <p:cNvPr id="261" name="Google Shape;261;p30"/>
          <p:cNvSpPr txBox="1"/>
          <p:nvPr/>
        </p:nvSpPr>
        <p:spPr>
          <a:xfrm>
            <a:off x="2055063" y="344675"/>
            <a:ext cx="6295200" cy="58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b="1">
              <a:latin typeface="Poppins"/>
              <a:ea typeface="Poppins"/>
              <a:cs typeface="Poppins"/>
              <a:sym typeface="Poppins"/>
            </a:endParaRPr>
          </a:p>
        </p:txBody>
      </p:sp>
      <p:graphicFrame>
        <p:nvGraphicFramePr>
          <p:cNvPr id="262" name="Google Shape;262;p30"/>
          <p:cNvGraphicFramePr/>
          <p:nvPr/>
        </p:nvGraphicFramePr>
        <p:xfrm>
          <a:off x="2253975" y="76825"/>
          <a:ext cx="6296025" cy="5054600"/>
        </p:xfrm>
        <a:graphic>
          <a:graphicData uri="http://schemas.openxmlformats.org/drawingml/2006/table">
            <a:tbl>
              <a:tblPr>
                <a:noFill/>
                <a:tableStyleId>{FD22AC78-6765-4736-9AEF-DF42DE663BDE}</a:tableStyleId>
              </a:tblPr>
              <a:tblGrid>
                <a:gridCol w="1419225">
                  <a:extLst>
                    <a:ext uri="{9D8B030D-6E8A-4147-A177-3AD203B41FA5}">
                      <a16:colId xmlns:a16="http://schemas.microsoft.com/office/drawing/2014/main" val="20000"/>
                    </a:ext>
                  </a:extLst>
                </a:gridCol>
                <a:gridCol w="1419225">
                  <a:extLst>
                    <a:ext uri="{9D8B030D-6E8A-4147-A177-3AD203B41FA5}">
                      <a16:colId xmlns:a16="http://schemas.microsoft.com/office/drawing/2014/main" val="20001"/>
                    </a:ext>
                  </a:extLst>
                </a:gridCol>
                <a:gridCol w="1419225">
                  <a:extLst>
                    <a:ext uri="{9D8B030D-6E8A-4147-A177-3AD203B41FA5}">
                      <a16:colId xmlns:a16="http://schemas.microsoft.com/office/drawing/2014/main" val="20002"/>
                    </a:ext>
                  </a:extLst>
                </a:gridCol>
                <a:gridCol w="2038350">
                  <a:extLst>
                    <a:ext uri="{9D8B030D-6E8A-4147-A177-3AD203B41FA5}">
                      <a16:colId xmlns:a16="http://schemas.microsoft.com/office/drawing/2014/main" val="20003"/>
                    </a:ext>
                  </a:extLst>
                </a:gridCol>
              </a:tblGrid>
              <a:tr h="0">
                <a:tc>
                  <a:txBody>
                    <a:bodyPr/>
                    <a:lstStyle/>
                    <a:p>
                      <a:pPr marL="0" lvl="0" indent="0" algn="l" rtl="0">
                        <a:spcBef>
                          <a:spcPts val="0"/>
                        </a:spcBef>
                        <a:spcAft>
                          <a:spcPts val="0"/>
                        </a:spcAft>
                        <a:buNone/>
                      </a:pPr>
                      <a:endParaRPr sz="700">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700" b="1">
                          <a:solidFill>
                            <a:srgbClr val="434343"/>
                          </a:solidFill>
                          <a:latin typeface="Poppins"/>
                          <a:ea typeface="Poppins"/>
                          <a:cs typeface="Poppins"/>
                          <a:sym typeface="Poppins"/>
                        </a:rPr>
                        <a:t>Option 1 (Local)</a:t>
                      </a:r>
                      <a:endParaRPr sz="700" b="1">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700" b="1">
                          <a:solidFill>
                            <a:srgbClr val="434343"/>
                          </a:solidFill>
                          <a:latin typeface="Poppins"/>
                          <a:ea typeface="Poppins"/>
                          <a:cs typeface="Poppins"/>
                          <a:sym typeface="Poppins"/>
                        </a:rPr>
                        <a:t>Option 2 (Open)</a:t>
                      </a:r>
                      <a:endParaRPr sz="700" b="1">
                        <a:solidFill>
                          <a:srgbClr val="434343"/>
                        </a:solidFill>
                        <a:latin typeface="Poppins"/>
                        <a:ea typeface="Poppins"/>
                        <a:cs typeface="Poppins"/>
                        <a:sym typeface="Poppins"/>
                      </a:endParaRPr>
                    </a:p>
                  </a:txBody>
                  <a:tcPr marL="63500" marR="63500" marT="63500" marB="63500">
                    <a:lnR w="38100" cap="flat" cmpd="sng">
                      <a:solidFill>
                        <a:srgbClr val="38761D"/>
                      </a:solidFill>
                      <a:prstDash val="solid"/>
                      <a:round/>
                      <a:headEnd type="none" w="sm" len="sm"/>
                      <a:tailEnd type="none" w="sm" len="sm"/>
                    </a:lnR>
                  </a:tcPr>
                </a:tc>
                <a:tc>
                  <a:txBody>
                    <a:bodyPr/>
                    <a:lstStyle/>
                    <a:p>
                      <a:pPr marL="0" lvl="0" indent="0" algn="ctr" rtl="0">
                        <a:spcBef>
                          <a:spcPts val="0"/>
                        </a:spcBef>
                        <a:spcAft>
                          <a:spcPts val="0"/>
                        </a:spcAft>
                        <a:buNone/>
                      </a:pPr>
                      <a:r>
                        <a:rPr lang="en-GB" sz="700" b="1">
                          <a:solidFill>
                            <a:srgbClr val="434343"/>
                          </a:solidFill>
                          <a:latin typeface="Poppins"/>
                          <a:ea typeface="Poppins"/>
                          <a:cs typeface="Poppins"/>
                          <a:sym typeface="Poppins"/>
                        </a:rPr>
                        <a:t>Option 3 (Common)</a:t>
                      </a:r>
                      <a:endParaRPr sz="700" b="1">
                        <a:solidFill>
                          <a:srgbClr val="434343"/>
                        </a:solidFill>
                        <a:latin typeface="Poppins"/>
                        <a:ea typeface="Poppins"/>
                        <a:cs typeface="Poppins"/>
                        <a:sym typeface="Poppins"/>
                      </a:endParaRPr>
                    </a:p>
                  </a:txBody>
                  <a:tcPr marL="63500" marR="63500" marT="63500" marB="63500">
                    <a:lnL w="38100" cap="flat" cmpd="sng">
                      <a:solidFill>
                        <a:srgbClr val="38761D"/>
                      </a:solidFill>
                      <a:prstDash val="solid"/>
                      <a:round/>
                      <a:headEnd type="none" w="sm" len="sm"/>
                      <a:tailEnd type="none" w="sm" len="sm"/>
                    </a:lnL>
                    <a:lnR w="38100" cap="flat" cmpd="sng">
                      <a:solidFill>
                        <a:srgbClr val="38761D"/>
                      </a:solidFill>
                      <a:prstDash val="solid"/>
                      <a:round/>
                      <a:headEnd type="none" w="sm" len="sm"/>
                      <a:tailEnd type="none" w="sm" len="sm"/>
                    </a:lnR>
                    <a:lnT w="38100" cap="flat" cmpd="sng">
                      <a:solidFill>
                        <a:srgbClr val="38761D"/>
                      </a:solidFill>
                      <a:prstDash val="solid"/>
                      <a:round/>
                      <a:headEnd type="none" w="sm" len="sm"/>
                      <a:tailEnd type="none" w="sm" len="sm"/>
                    </a:lnT>
                    <a:lnB w="38100" cap="flat" cmpd="sng">
                      <a:solidFill>
                        <a:srgbClr val="38761D"/>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en-GB" sz="700" b="1">
                          <a:solidFill>
                            <a:srgbClr val="434343"/>
                          </a:solidFill>
                          <a:latin typeface="Poppins"/>
                          <a:ea typeface="Poppins"/>
                          <a:cs typeface="Poppins"/>
                          <a:sym typeface="Poppins"/>
                        </a:rPr>
                        <a:t>Operating Model Descriptor</a:t>
                      </a:r>
                      <a:r>
                        <a:rPr lang="en-GB" sz="700">
                          <a:solidFill>
                            <a:srgbClr val="434343"/>
                          </a:solidFill>
                          <a:latin typeface="Poppins"/>
                          <a:ea typeface="Poppins"/>
                          <a:cs typeface="Poppins"/>
                          <a:sym typeface="Poppins"/>
                        </a:rPr>
                        <a:t> </a:t>
                      </a:r>
                      <a:endParaRPr sz="700">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700">
                          <a:latin typeface="Poppins"/>
                          <a:ea typeface="Poppins"/>
                          <a:cs typeface="Poppins"/>
                          <a:sym typeface="Poppins"/>
                        </a:rPr>
                        <a:t>We deliver a front-end digital service that each of the local councils can take and integrate with their back-end systems.</a:t>
                      </a:r>
                      <a:r>
                        <a:rPr lang="en-GB" sz="900">
                          <a:latin typeface="Poppins"/>
                          <a:ea typeface="Poppins"/>
                          <a:cs typeface="Poppins"/>
                          <a:sym typeface="Poppins"/>
                        </a:rPr>
                        <a:t> </a:t>
                      </a:r>
                      <a:endParaRPr sz="700">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700">
                          <a:latin typeface="Poppins"/>
                          <a:ea typeface="Poppins"/>
                          <a:cs typeface="Poppins"/>
                          <a:sym typeface="Poppins"/>
                        </a:rPr>
                        <a:t>We deliver a front-end digital service that addresses the common needs across councils. The service is provided as an Open Source project which councils can use and contribute back into.</a:t>
                      </a:r>
                      <a:endParaRPr sz="500">
                        <a:solidFill>
                          <a:srgbClr val="434343"/>
                        </a:solidFill>
                        <a:latin typeface="Poppins"/>
                        <a:ea typeface="Poppins"/>
                        <a:cs typeface="Poppins"/>
                        <a:sym typeface="Poppins"/>
                      </a:endParaRPr>
                    </a:p>
                  </a:txBody>
                  <a:tcPr marL="63500" marR="63500" marT="63500" marB="63500">
                    <a:lnR w="38100" cap="flat" cmpd="sng">
                      <a:solidFill>
                        <a:srgbClr val="38761D"/>
                      </a:solidFill>
                      <a:prstDash val="solid"/>
                      <a:round/>
                      <a:headEnd type="none" w="sm" len="sm"/>
                      <a:tailEnd type="none" w="sm" len="sm"/>
                    </a:lnR>
                  </a:tcPr>
                </a:tc>
                <a:tc>
                  <a:txBody>
                    <a:bodyPr/>
                    <a:lstStyle/>
                    <a:p>
                      <a:pPr marL="0" lvl="0" indent="0" algn="ctr" rtl="0">
                        <a:spcBef>
                          <a:spcPts val="0"/>
                        </a:spcBef>
                        <a:spcAft>
                          <a:spcPts val="0"/>
                        </a:spcAft>
                        <a:buNone/>
                      </a:pPr>
                      <a:r>
                        <a:rPr lang="en-GB" sz="700">
                          <a:latin typeface="Poppins"/>
                          <a:ea typeface="Poppins"/>
                          <a:cs typeface="Poppins"/>
                          <a:sym typeface="Poppins"/>
                        </a:rPr>
                        <a:t>We deliver a front-end digital service alongside local councils. A central team manages and supports the service for all councils.</a:t>
                      </a:r>
                      <a:endParaRPr sz="500">
                        <a:solidFill>
                          <a:srgbClr val="434343"/>
                        </a:solidFill>
                        <a:latin typeface="Poppins"/>
                        <a:ea typeface="Poppins"/>
                        <a:cs typeface="Poppins"/>
                        <a:sym typeface="Poppins"/>
                      </a:endParaRPr>
                    </a:p>
                  </a:txBody>
                  <a:tcPr marL="63500" marR="63500" marT="63500" marB="63500">
                    <a:lnL w="38100" cap="flat" cmpd="sng">
                      <a:solidFill>
                        <a:srgbClr val="38761D"/>
                      </a:solidFill>
                      <a:prstDash val="solid"/>
                      <a:round/>
                      <a:headEnd type="none" w="sm" len="sm"/>
                      <a:tailEnd type="none" w="sm" len="sm"/>
                    </a:lnL>
                    <a:lnR w="38100" cap="flat" cmpd="sng">
                      <a:solidFill>
                        <a:srgbClr val="38761D"/>
                      </a:solidFill>
                      <a:prstDash val="solid"/>
                      <a:round/>
                      <a:headEnd type="none" w="sm" len="sm"/>
                      <a:tailEnd type="none" w="sm" len="sm"/>
                    </a:lnR>
                    <a:lnT w="38100" cap="flat" cmpd="sng">
                      <a:solidFill>
                        <a:srgbClr val="38761D"/>
                      </a:solidFill>
                      <a:prstDash val="solid"/>
                      <a:round/>
                      <a:headEnd type="none" w="sm" len="sm"/>
                      <a:tailEnd type="none" w="sm" len="sm"/>
                    </a:lnT>
                    <a:lnB w="38100" cap="flat" cmpd="sng">
                      <a:solidFill>
                        <a:srgbClr val="38761D"/>
                      </a:solidFill>
                      <a:prstDash val="solid"/>
                      <a:round/>
                      <a:headEnd type="none" w="sm" len="sm"/>
                      <a:tailEnd type="none" w="sm" len="sm"/>
                    </a:lnB>
                  </a:tcPr>
                </a:tc>
                <a:extLst>
                  <a:ext uri="{0D108BD9-81ED-4DB2-BD59-A6C34878D82A}">
                    <a16:rowId xmlns:a16="http://schemas.microsoft.com/office/drawing/2014/main" val="10001"/>
                  </a:ext>
                </a:extLst>
              </a:tr>
              <a:tr h="0">
                <a:tc>
                  <a:txBody>
                    <a:bodyPr/>
                    <a:lstStyle/>
                    <a:p>
                      <a:pPr marL="0" lvl="0" indent="0" algn="l" rtl="0">
                        <a:spcBef>
                          <a:spcPts val="0"/>
                        </a:spcBef>
                        <a:spcAft>
                          <a:spcPts val="0"/>
                        </a:spcAft>
                        <a:buNone/>
                      </a:pPr>
                      <a:r>
                        <a:rPr lang="en-GB" sz="700" b="1">
                          <a:latin typeface="Poppins"/>
                          <a:ea typeface="Poppins"/>
                          <a:cs typeface="Poppins"/>
                          <a:sym typeface="Poppins"/>
                        </a:rPr>
                        <a:t>How adaptable is the solution to new legislative changes? </a:t>
                      </a:r>
                      <a:endParaRPr sz="700" b="1">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700">
                          <a:latin typeface="Poppins"/>
                          <a:ea typeface="Poppins"/>
                          <a:cs typeface="Poppins"/>
                          <a:sym typeface="Poppins"/>
                        </a:rPr>
                        <a:t>Depends on the local council's capacity</a:t>
                      </a:r>
                      <a:endParaRPr sz="700">
                        <a:latin typeface="Poppins"/>
                        <a:ea typeface="Poppins"/>
                        <a:cs typeface="Poppins"/>
                        <a:sym typeface="Poppins"/>
                      </a:endParaRPr>
                    </a:p>
                  </a:txBody>
                  <a:tcPr marL="88900" marR="88900" marT="88900" marB="88900"/>
                </a:tc>
                <a:tc>
                  <a:txBody>
                    <a:bodyPr/>
                    <a:lstStyle/>
                    <a:p>
                      <a:pPr marL="0" lvl="0" indent="0" algn="ctr" rtl="0">
                        <a:spcBef>
                          <a:spcPts val="0"/>
                        </a:spcBef>
                        <a:spcAft>
                          <a:spcPts val="0"/>
                        </a:spcAft>
                        <a:buNone/>
                      </a:pPr>
                      <a:r>
                        <a:rPr lang="en-GB" sz="700">
                          <a:latin typeface="Poppins"/>
                          <a:ea typeface="Poppins"/>
                          <a:cs typeface="Poppins"/>
                          <a:sym typeface="Poppins"/>
                        </a:rPr>
                        <a:t>Depends on local council capacity and private partnerships with suppliers</a:t>
                      </a:r>
                      <a:endParaRPr sz="700">
                        <a:latin typeface="Poppins"/>
                        <a:ea typeface="Poppins"/>
                        <a:cs typeface="Poppins"/>
                        <a:sym typeface="Poppins"/>
                      </a:endParaRPr>
                    </a:p>
                  </a:txBody>
                  <a:tcPr marL="88900" marR="88900" marT="88900" marB="88900">
                    <a:lnR w="38100" cap="flat" cmpd="sng">
                      <a:solidFill>
                        <a:srgbClr val="38761D"/>
                      </a:solidFill>
                      <a:prstDash val="solid"/>
                      <a:round/>
                      <a:headEnd type="none" w="sm" len="sm"/>
                      <a:tailEnd type="none" w="sm" len="sm"/>
                    </a:lnR>
                  </a:tcPr>
                </a:tc>
                <a:tc>
                  <a:txBody>
                    <a:bodyPr/>
                    <a:lstStyle/>
                    <a:p>
                      <a:pPr marL="0" lvl="0" indent="0" algn="ctr" rtl="0">
                        <a:spcBef>
                          <a:spcPts val="0"/>
                        </a:spcBef>
                        <a:spcAft>
                          <a:spcPts val="0"/>
                        </a:spcAft>
                        <a:buNone/>
                      </a:pPr>
                      <a:r>
                        <a:rPr lang="en-GB" sz="700">
                          <a:latin typeface="Poppins"/>
                          <a:ea typeface="Poppins"/>
                          <a:cs typeface="Poppins"/>
                          <a:sym typeface="Poppins"/>
                        </a:rPr>
                        <a:t>Cost of maintaining a team governs the new features and prioritises development.</a:t>
                      </a:r>
                      <a:endParaRPr sz="700">
                        <a:latin typeface="Poppins"/>
                        <a:ea typeface="Poppins"/>
                        <a:cs typeface="Poppins"/>
                        <a:sym typeface="Poppins"/>
                      </a:endParaRPr>
                    </a:p>
                  </a:txBody>
                  <a:tcPr marL="88900" marR="88900" marT="88900" marB="88900">
                    <a:lnL w="38100" cap="flat" cmpd="sng">
                      <a:solidFill>
                        <a:srgbClr val="38761D"/>
                      </a:solidFill>
                      <a:prstDash val="solid"/>
                      <a:round/>
                      <a:headEnd type="none" w="sm" len="sm"/>
                      <a:tailEnd type="none" w="sm" len="sm"/>
                    </a:lnL>
                    <a:lnR w="38100" cap="flat" cmpd="sng">
                      <a:solidFill>
                        <a:srgbClr val="38761D"/>
                      </a:solidFill>
                      <a:prstDash val="solid"/>
                      <a:round/>
                      <a:headEnd type="none" w="sm" len="sm"/>
                      <a:tailEnd type="none" w="sm" len="sm"/>
                    </a:lnR>
                    <a:lnT w="38100" cap="flat" cmpd="sng">
                      <a:solidFill>
                        <a:srgbClr val="38761D"/>
                      </a:solidFill>
                      <a:prstDash val="solid"/>
                      <a:round/>
                      <a:headEnd type="none" w="sm" len="sm"/>
                      <a:tailEnd type="none" w="sm" len="sm"/>
                    </a:lnT>
                    <a:lnB w="38100" cap="flat" cmpd="sng">
                      <a:solidFill>
                        <a:srgbClr val="38761D"/>
                      </a:solidFill>
                      <a:prstDash val="solid"/>
                      <a:round/>
                      <a:headEnd type="none" w="sm" len="sm"/>
                      <a:tailEnd type="none" w="sm" len="sm"/>
                    </a:lnB>
                  </a:tcPr>
                </a:tc>
                <a:extLst>
                  <a:ext uri="{0D108BD9-81ED-4DB2-BD59-A6C34878D82A}">
                    <a16:rowId xmlns:a16="http://schemas.microsoft.com/office/drawing/2014/main" val="10002"/>
                  </a:ext>
                </a:extLst>
              </a:tr>
              <a:tr h="405750">
                <a:tc>
                  <a:txBody>
                    <a:bodyPr/>
                    <a:lstStyle/>
                    <a:p>
                      <a:pPr marL="0" lvl="0" indent="0" algn="l" rtl="0">
                        <a:spcBef>
                          <a:spcPts val="0"/>
                        </a:spcBef>
                        <a:spcAft>
                          <a:spcPts val="0"/>
                        </a:spcAft>
                        <a:buNone/>
                      </a:pPr>
                      <a:r>
                        <a:rPr lang="en-GB" sz="700" b="1">
                          <a:latin typeface="Poppins"/>
                          <a:ea typeface="Poppins"/>
                          <a:cs typeface="Poppins"/>
                          <a:sym typeface="Poppins"/>
                        </a:rPr>
                        <a:t>How easy is it to onboard new councils to service?</a:t>
                      </a:r>
                      <a:endParaRPr sz="700" b="1">
                        <a:solidFill>
                          <a:srgbClr val="434343"/>
                        </a:solidFill>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700">
                          <a:latin typeface="Poppins"/>
                          <a:ea typeface="Poppins"/>
                          <a:cs typeface="Poppins"/>
                          <a:sym typeface="Poppins"/>
                        </a:rPr>
                        <a:t>New councils will need to take the provided Beta and develop their own solution based upon it</a:t>
                      </a:r>
                      <a:endParaRPr sz="700">
                        <a:latin typeface="Poppins"/>
                        <a:ea typeface="Poppins"/>
                        <a:cs typeface="Poppins"/>
                        <a:sym typeface="Poppins"/>
                      </a:endParaRPr>
                    </a:p>
                  </a:txBody>
                  <a:tcPr marL="88900" marR="88900" marT="88900" marB="88900"/>
                </a:tc>
                <a:tc>
                  <a:txBody>
                    <a:bodyPr/>
                    <a:lstStyle/>
                    <a:p>
                      <a:pPr marL="0" lvl="0" indent="0" algn="ctr" rtl="0">
                        <a:spcBef>
                          <a:spcPts val="0"/>
                        </a:spcBef>
                        <a:spcAft>
                          <a:spcPts val="0"/>
                        </a:spcAft>
                        <a:buNone/>
                      </a:pPr>
                      <a:r>
                        <a:rPr lang="en-GB" sz="700">
                          <a:latin typeface="Poppins"/>
                          <a:ea typeface="Poppins"/>
                          <a:cs typeface="Poppins"/>
                          <a:sym typeface="Poppins"/>
                        </a:rPr>
                        <a:t>New councils will need to take the provided Beta and develop their solution based upon it or partner with a supplier to do the same</a:t>
                      </a:r>
                      <a:endParaRPr sz="700">
                        <a:latin typeface="Poppins"/>
                        <a:ea typeface="Poppins"/>
                        <a:cs typeface="Poppins"/>
                        <a:sym typeface="Poppins"/>
                      </a:endParaRPr>
                    </a:p>
                  </a:txBody>
                  <a:tcPr marL="88900" marR="88900" marT="88900" marB="88900">
                    <a:lnR w="38100" cap="flat" cmpd="sng">
                      <a:solidFill>
                        <a:srgbClr val="38761D"/>
                      </a:solidFill>
                      <a:prstDash val="solid"/>
                      <a:round/>
                      <a:headEnd type="none" w="sm" len="sm"/>
                      <a:tailEnd type="none" w="sm" len="sm"/>
                    </a:lnR>
                  </a:tcPr>
                </a:tc>
                <a:tc>
                  <a:txBody>
                    <a:bodyPr/>
                    <a:lstStyle/>
                    <a:p>
                      <a:pPr marL="0" lvl="0" indent="0" algn="ctr" rtl="0">
                        <a:spcBef>
                          <a:spcPts val="0"/>
                        </a:spcBef>
                        <a:spcAft>
                          <a:spcPts val="0"/>
                        </a:spcAft>
                        <a:buNone/>
                      </a:pPr>
                      <a:r>
                        <a:rPr lang="en-GB" sz="700">
                          <a:latin typeface="Poppins"/>
                          <a:ea typeface="Poppins"/>
                          <a:cs typeface="Poppins"/>
                          <a:sym typeface="Poppins"/>
                        </a:rPr>
                        <a:t>New councils will be added by the service team</a:t>
                      </a:r>
                      <a:endParaRPr sz="700">
                        <a:latin typeface="Poppins"/>
                        <a:ea typeface="Poppins"/>
                        <a:cs typeface="Poppins"/>
                        <a:sym typeface="Poppins"/>
                      </a:endParaRPr>
                    </a:p>
                  </a:txBody>
                  <a:tcPr marL="88900" marR="88900" marT="88900" marB="88900">
                    <a:lnL w="38100" cap="flat" cmpd="sng">
                      <a:solidFill>
                        <a:srgbClr val="38761D"/>
                      </a:solidFill>
                      <a:prstDash val="solid"/>
                      <a:round/>
                      <a:headEnd type="none" w="sm" len="sm"/>
                      <a:tailEnd type="none" w="sm" len="sm"/>
                    </a:lnL>
                    <a:lnR w="38100" cap="flat" cmpd="sng">
                      <a:solidFill>
                        <a:srgbClr val="38761D"/>
                      </a:solidFill>
                      <a:prstDash val="solid"/>
                      <a:round/>
                      <a:headEnd type="none" w="sm" len="sm"/>
                      <a:tailEnd type="none" w="sm" len="sm"/>
                    </a:lnR>
                    <a:lnT w="38100" cap="flat" cmpd="sng">
                      <a:solidFill>
                        <a:srgbClr val="38761D"/>
                      </a:solidFill>
                      <a:prstDash val="solid"/>
                      <a:round/>
                      <a:headEnd type="none" w="sm" len="sm"/>
                      <a:tailEnd type="none" w="sm" len="sm"/>
                    </a:lnT>
                    <a:lnB w="38100" cap="flat" cmpd="sng">
                      <a:solidFill>
                        <a:srgbClr val="38761D"/>
                      </a:solidFill>
                      <a:prstDash val="solid"/>
                      <a:round/>
                      <a:headEnd type="none" w="sm" len="sm"/>
                      <a:tailEnd type="none" w="sm" len="sm"/>
                    </a:lnB>
                  </a:tcPr>
                </a:tc>
                <a:extLst>
                  <a:ext uri="{0D108BD9-81ED-4DB2-BD59-A6C34878D82A}">
                    <a16:rowId xmlns:a16="http://schemas.microsoft.com/office/drawing/2014/main" val="10003"/>
                  </a:ext>
                </a:extLst>
              </a:tr>
              <a:tr h="0">
                <a:tc>
                  <a:txBody>
                    <a:bodyPr/>
                    <a:lstStyle/>
                    <a:p>
                      <a:pPr marL="0" lvl="0" indent="0" algn="l" rtl="0">
                        <a:spcBef>
                          <a:spcPts val="0"/>
                        </a:spcBef>
                        <a:spcAft>
                          <a:spcPts val="0"/>
                        </a:spcAft>
                        <a:buNone/>
                      </a:pPr>
                      <a:r>
                        <a:rPr lang="en-GB" sz="700" b="1">
                          <a:latin typeface="Poppins"/>
                          <a:ea typeface="Poppins"/>
                          <a:cs typeface="Poppins"/>
                          <a:sym typeface="Poppins"/>
                        </a:rPr>
                        <a:t>Process Alignment </a:t>
                      </a:r>
                      <a:endParaRPr sz="700" b="1">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700">
                          <a:latin typeface="Poppins"/>
                          <a:ea typeface="Poppins"/>
                          <a:cs typeface="Poppins"/>
                          <a:sym typeface="Poppins"/>
                        </a:rPr>
                        <a:t>Divergent except for agreed aspects during Beta</a:t>
                      </a:r>
                      <a:endParaRPr sz="700">
                        <a:latin typeface="Poppins"/>
                        <a:ea typeface="Poppins"/>
                        <a:cs typeface="Poppins"/>
                        <a:sym typeface="Poppins"/>
                      </a:endParaRPr>
                    </a:p>
                  </a:txBody>
                  <a:tcPr marL="88900" marR="88900" marT="88900" marB="88900"/>
                </a:tc>
                <a:tc>
                  <a:txBody>
                    <a:bodyPr/>
                    <a:lstStyle/>
                    <a:p>
                      <a:pPr marL="0" lvl="0" indent="0" algn="ctr" rtl="0">
                        <a:spcBef>
                          <a:spcPts val="0"/>
                        </a:spcBef>
                        <a:spcAft>
                          <a:spcPts val="0"/>
                        </a:spcAft>
                        <a:buNone/>
                      </a:pPr>
                      <a:r>
                        <a:rPr lang="en-GB" sz="700">
                          <a:latin typeface="Poppins"/>
                          <a:ea typeface="Poppins"/>
                          <a:cs typeface="Poppins"/>
                          <a:sym typeface="Poppins"/>
                        </a:rPr>
                        <a:t>Some convergence due to Open Source Model</a:t>
                      </a:r>
                      <a:endParaRPr sz="700">
                        <a:latin typeface="Poppins"/>
                        <a:ea typeface="Poppins"/>
                        <a:cs typeface="Poppins"/>
                        <a:sym typeface="Poppins"/>
                      </a:endParaRPr>
                    </a:p>
                  </a:txBody>
                  <a:tcPr marL="88900" marR="88900" marT="88900" marB="88900">
                    <a:lnR w="38100" cap="flat" cmpd="sng">
                      <a:solidFill>
                        <a:srgbClr val="38761D"/>
                      </a:solidFill>
                      <a:prstDash val="solid"/>
                      <a:round/>
                      <a:headEnd type="none" w="sm" len="sm"/>
                      <a:tailEnd type="none" w="sm" len="sm"/>
                    </a:lnR>
                  </a:tcPr>
                </a:tc>
                <a:tc>
                  <a:txBody>
                    <a:bodyPr/>
                    <a:lstStyle/>
                    <a:p>
                      <a:pPr marL="0" lvl="0" indent="0" algn="ctr" rtl="0">
                        <a:spcBef>
                          <a:spcPts val="0"/>
                        </a:spcBef>
                        <a:spcAft>
                          <a:spcPts val="0"/>
                        </a:spcAft>
                        <a:buNone/>
                      </a:pPr>
                      <a:r>
                        <a:rPr lang="en-GB" sz="700">
                          <a:latin typeface="Poppins"/>
                          <a:ea typeface="Poppins"/>
                          <a:cs typeface="Poppins"/>
                          <a:sym typeface="Poppins"/>
                        </a:rPr>
                        <a:t>Gradual convergence on onboarding users and other processes whilst retaining configurability per council</a:t>
                      </a:r>
                      <a:endParaRPr sz="700">
                        <a:latin typeface="Poppins"/>
                        <a:ea typeface="Poppins"/>
                        <a:cs typeface="Poppins"/>
                        <a:sym typeface="Poppins"/>
                      </a:endParaRPr>
                    </a:p>
                  </a:txBody>
                  <a:tcPr marL="88900" marR="88900" marT="88900" marB="88900">
                    <a:lnL w="38100" cap="flat" cmpd="sng">
                      <a:solidFill>
                        <a:srgbClr val="38761D"/>
                      </a:solidFill>
                      <a:prstDash val="solid"/>
                      <a:round/>
                      <a:headEnd type="none" w="sm" len="sm"/>
                      <a:tailEnd type="none" w="sm" len="sm"/>
                    </a:lnL>
                    <a:lnR w="38100" cap="flat" cmpd="sng">
                      <a:solidFill>
                        <a:srgbClr val="38761D"/>
                      </a:solidFill>
                      <a:prstDash val="solid"/>
                      <a:round/>
                      <a:headEnd type="none" w="sm" len="sm"/>
                      <a:tailEnd type="none" w="sm" len="sm"/>
                    </a:lnR>
                    <a:lnT w="38100" cap="flat" cmpd="sng">
                      <a:solidFill>
                        <a:srgbClr val="38761D"/>
                      </a:solidFill>
                      <a:prstDash val="solid"/>
                      <a:round/>
                      <a:headEnd type="none" w="sm" len="sm"/>
                      <a:tailEnd type="none" w="sm" len="sm"/>
                    </a:lnT>
                    <a:lnB w="38100" cap="flat" cmpd="sng">
                      <a:solidFill>
                        <a:srgbClr val="38761D"/>
                      </a:solidFill>
                      <a:prstDash val="solid"/>
                      <a:round/>
                      <a:headEnd type="none" w="sm" len="sm"/>
                      <a:tailEnd type="none" w="sm" len="sm"/>
                    </a:lnB>
                  </a:tcPr>
                </a:tc>
                <a:extLst>
                  <a:ext uri="{0D108BD9-81ED-4DB2-BD59-A6C34878D82A}">
                    <a16:rowId xmlns:a16="http://schemas.microsoft.com/office/drawing/2014/main" val="10004"/>
                  </a:ext>
                </a:extLst>
              </a:tr>
              <a:tr h="0">
                <a:tc>
                  <a:txBody>
                    <a:bodyPr/>
                    <a:lstStyle/>
                    <a:p>
                      <a:pPr marL="0" lvl="0" indent="0" algn="l" rtl="0">
                        <a:spcBef>
                          <a:spcPts val="0"/>
                        </a:spcBef>
                        <a:spcAft>
                          <a:spcPts val="0"/>
                        </a:spcAft>
                        <a:buNone/>
                      </a:pPr>
                      <a:r>
                        <a:rPr lang="en-GB" sz="700" b="1">
                          <a:latin typeface="Poppins"/>
                          <a:ea typeface="Poppins"/>
                          <a:cs typeface="Poppins"/>
                          <a:sym typeface="Poppins"/>
                        </a:rPr>
                        <a:t>Technical Architecture </a:t>
                      </a:r>
                      <a:endParaRPr sz="700" b="1">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700">
                          <a:latin typeface="Poppins"/>
                          <a:ea typeface="Poppins"/>
                          <a:cs typeface="Poppins"/>
                          <a:sym typeface="Poppins"/>
                        </a:rPr>
                        <a:t>Single tenancy cloud solution</a:t>
                      </a:r>
                      <a:endParaRPr sz="700">
                        <a:latin typeface="Poppins"/>
                        <a:ea typeface="Poppins"/>
                        <a:cs typeface="Poppins"/>
                        <a:sym typeface="Poppins"/>
                      </a:endParaRPr>
                    </a:p>
                    <a:p>
                      <a:pPr marL="0" lvl="0" indent="0" algn="ctr" rtl="0">
                        <a:spcBef>
                          <a:spcPts val="0"/>
                        </a:spcBef>
                        <a:spcAft>
                          <a:spcPts val="0"/>
                        </a:spcAft>
                        <a:buNone/>
                      </a:pPr>
                      <a:r>
                        <a:rPr lang="en-GB" sz="700">
                          <a:latin typeface="Poppins"/>
                          <a:ea typeface="Poppins"/>
                          <a:cs typeface="Poppins"/>
                          <a:sym typeface="Poppins"/>
                        </a:rPr>
                        <a:t>(each council hosting)</a:t>
                      </a:r>
                      <a:endParaRPr sz="700">
                        <a:latin typeface="Poppins"/>
                        <a:ea typeface="Poppins"/>
                        <a:cs typeface="Poppins"/>
                        <a:sym typeface="Poppins"/>
                      </a:endParaRPr>
                    </a:p>
                  </a:txBody>
                  <a:tcPr marL="88900" marR="88900" marT="88900" marB="88900"/>
                </a:tc>
                <a:tc>
                  <a:txBody>
                    <a:bodyPr/>
                    <a:lstStyle/>
                    <a:p>
                      <a:pPr marL="0" lvl="0" indent="0" algn="ctr" rtl="0">
                        <a:spcBef>
                          <a:spcPts val="0"/>
                        </a:spcBef>
                        <a:spcAft>
                          <a:spcPts val="0"/>
                        </a:spcAft>
                        <a:buNone/>
                      </a:pPr>
                      <a:r>
                        <a:rPr lang="en-GB" sz="700">
                          <a:latin typeface="Poppins"/>
                          <a:ea typeface="Poppins"/>
                          <a:cs typeface="Poppins"/>
                          <a:sym typeface="Poppins"/>
                        </a:rPr>
                        <a:t>Mix of single tenancy and multi-tenancy solutions (based on council capability and delivery partners)</a:t>
                      </a:r>
                      <a:endParaRPr sz="700">
                        <a:latin typeface="Poppins"/>
                        <a:ea typeface="Poppins"/>
                        <a:cs typeface="Poppins"/>
                        <a:sym typeface="Poppins"/>
                      </a:endParaRPr>
                    </a:p>
                  </a:txBody>
                  <a:tcPr marL="88900" marR="88900" marT="88900" marB="88900">
                    <a:lnR w="38100" cap="flat" cmpd="sng">
                      <a:solidFill>
                        <a:srgbClr val="38761D"/>
                      </a:solidFill>
                      <a:prstDash val="solid"/>
                      <a:round/>
                      <a:headEnd type="none" w="sm" len="sm"/>
                      <a:tailEnd type="none" w="sm" len="sm"/>
                    </a:lnR>
                  </a:tcPr>
                </a:tc>
                <a:tc>
                  <a:txBody>
                    <a:bodyPr/>
                    <a:lstStyle/>
                    <a:p>
                      <a:pPr marL="0" lvl="0" indent="0" algn="ctr" rtl="0">
                        <a:spcBef>
                          <a:spcPts val="0"/>
                        </a:spcBef>
                        <a:spcAft>
                          <a:spcPts val="0"/>
                        </a:spcAft>
                        <a:buNone/>
                      </a:pPr>
                      <a:r>
                        <a:rPr lang="en-GB" sz="700">
                          <a:latin typeface="Poppins"/>
                          <a:ea typeface="Poppins"/>
                          <a:cs typeface="Poppins"/>
                          <a:sym typeface="Poppins"/>
                        </a:rPr>
                        <a:t>Multi-tenancy cloud solution (shared hosting)</a:t>
                      </a:r>
                      <a:endParaRPr sz="700">
                        <a:latin typeface="Poppins"/>
                        <a:ea typeface="Poppins"/>
                        <a:cs typeface="Poppins"/>
                        <a:sym typeface="Poppins"/>
                      </a:endParaRPr>
                    </a:p>
                  </a:txBody>
                  <a:tcPr marL="88900" marR="88900" marT="88900" marB="88900">
                    <a:lnL w="38100" cap="flat" cmpd="sng">
                      <a:solidFill>
                        <a:srgbClr val="38761D"/>
                      </a:solidFill>
                      <a:prstDash val="solid"/>
                      <a:round/>
                      <a:headEnd type="none" w="sm" len="sm"/>
                      <a:tailEnd type="none" w="sm" len="sm"/>
                    </a:lnL>
                    <a:lnR w="38100" cap="flat" cmpd="sng">
                      <a:solidFill>
                        <a:srgbClr val="38761D"/>
                      </a:solidFill>
                      <a:prstDash val="solid"/>
                      <a:round/>
                      <a:headEnd type="none" w="sm" len="sm"/>
                      <a:tailEnd type="none" w="sm" len="sm"/>
                    </a:lnR>
                    <a:lnT w="38100" cap="flat" cmpd="sng">
                      <a:solidFill>
                        <a:srgbClr val="38761D"/>
                      </a:solidFill>
                      <a:prstDash val="solid"/>
                      <a:round/>
                      <a:headEnd type="none" w="sm" len="sm"/>
                      <a:tailEnd type="none" w="sm" len="sm"/>
                    </a:lnT>
                    <a:lnB w="38100" cap="flat" cmpd="sng">
                      <a:solidFill>
                        <a:srgbClr val="38761D"/>
                      </a:solidFill>
                      <a:prstDash val="solid"/>
                      <a:round/>
                      <a:headEnd type="none" w="sm" len="sm"/>
                      <a:tailEnd type="none" w="sm" len="sm"/>
                    </a:lnB>
                  </a:tcPr>
                </a:tc>
                <a:extLst>
                  <a:ext uri="{0D108BD9-81ED-4DB2-BD59-A6C34878D82A}">
                    <a16:rowId xmlns:a16="http://schemas.microsoft.com/office/drawing/2014/main" val="10005"/>
                  </a:ext>
                </a:extLst>
              </a:tr>
              <a:tr h="0">
                <a:tc>
                  <a:txBody>
                    <a:bodyPr/>
                    <a:lstStyle/>
                    <a:p>
                      <a:pPr marL="0" lvl="0" indent="0" algn="l" rtl="0">
                        <a:spcBef>
                          <a:spcPts val="0"/>
                        </a:spcBef>
                        <a:spcAft>
                          <a:spcPts val="0"/>
                        </a:spcAft>
                        <a:buNone/>
                      </a:pPr>
                      <a:r>
                        <a:rPr lang="en-GB" sz="700" b="1">
                          <a:latin typeface="Poppins"/>
                          <a:ea typeface="Poppins"/>
                          <a:cs typeface="Poppins"/>
                          <a:sym typeface="Poppins"/>
                        </a:rPr>
                        <a:t>Governance </a:t>
                      </a:r>
                      <a:endParaRPr sz="700" b="1">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700">
                          <a:latin typeface="Poppins"/>
                          <a:ea typeface="Poppins"/>
                          <a:cs typeface="Poppins"/>
                          <a:sym typeface="Poppins"/>
                        </a:rPr>
                        <a:t>Local Councils</a:t>
                      </a:r>
                      <a:endParaRPr sz="700">
                        <a:latin typeface="Poppins"/>
                        <a:ea typeface="Poppins"/>
                        <a:cs typeface="Poppins"/>
                        <a:sym typeface="Poppins"/>
                      </a:endParaRPr>
                    </a:p>
                  </a:txBody>
                  <a:tcPr marL="88900" marR="88900" marT="88900" marB="88900"/>
                </a:tc>
                <a:tc>
                  <a:txBody>
                    <a:bodyPr/>
                    <a:lstStyle/>
                    <a:p>
                      <a:pPr marL="0" lvl="0" indent="0" algn="ctr" rtl="0">
                        <a:spcBef>
                          <a:spcPts val="0"/>
                        </a:spcBef>
                        <a:spcAft>
                          <a:spcPts val="0"/>
                        </a:spcAft>
                        <a:buNone/>
                      </a:pPr>
                      <a:r>
                        <a:rPr lang="en-GB" sz="700">
                          <a:latin typeface="Poppins"/>
                          <a:ea typeface="Poppins"/>
                          <a:cs typeface="Poppins"/>
                          <a:sym typeface="Poppins"/>
                        </a:rPr>
                        <a:t>The board is drawn from the councils </a:t>
                      </a:r>
                      <a:endParaRPr sz="700">
                        <a:latin typeface="Poppins"/>
                        <a:ea typeface="Poppins"/>
                        <a:cs typeface="Poppins"/>
                        <a:sym typeface="Poppins"/>
                      </a:endParaRPr>
                    </a:p>
                  </a:txBody>
                  <a:tcPr marL="88900" marR="88900" marT="88900" marB="88900">
                    <a:lnR w="38100" cap="flat" cmpd="sng">
                      <a:solidFill>
                        <a:srgbClr val="38761D"/>
                      </a:solidFill>
                      <a:prstDash val="solid"/>
                      <a:round/>
                      <a:headEnd type="none" w="sm" len="sm"/>
                      <a:tailEnd type="none" w="sm" len="sm"/>
                    </a:lnR>
                  </a:tcPr>
                </a:tc>
                <a:tc>
                  <a:txBody>
                    <a:bodyPr/>
                    <a:lstStyle/>
                    <a:p>
                      <a:pPr marL="0" lvl="0" indent="0" algn="ctr" rtl="0">
                        <a:spcBef>
                          <a:spcPts val="0"/>
                        </a:spcBef>
                        <a:spcAft>
                          <a:spcPts val="0"/>
                        </a:spcAft>
                        <a:buNone/>
                      </a:pPr>
                      <a:r>
                        <a:rPr lang="en-GB" sz="700">
                          <a:latin typeface="Poppins"/>
                          <a:ea typeface="Poppins"/>
                          <a:cs typeface="Poppins"/>
                          <a:sym typeface="Poppins"/>
                        </a:rPr>
                        <a:t>Digital Service Program Team</a:t>
                      </a:r>
                      <a:endParaRPr sz="700">
                        <a:latin typeface="Poppins"/>
                        <a:ea typeface="Poppins"/>
                        <a:cs typeface="Poppins"/>
                        <a:sym typeface="Poppins"/>
                      </a:endParaRPr>
                    </a:p>
                  </a:txBody>
                  <a:tcPr marL="88900" marR="88900" marT="88900" marB="88900">
                    <a:lnL w="38100" cap="flat" cmpd="sng">
                      <a:solidFill>
                        <a:srgbClr val="38761D"/>
                      </a:solidFill>
                      <a:prstDash val="solid"/>
                      <a:round/>
                      <a:headEnd type="none" w="sm" len="sm"/>
                      <a:tailEnd type="none" w="sm" len="sm"/>
                    </a:lnL>
                    <a:lnR w="38100" cap="flat" cmpd="sng">
                      <a:solidFill>
                        <a:srgbClr val="38761D"/>
                      </a:solidFill>
                      <a:prstDash val="solid"/>
                      <a:round/>
                      <a:headEnd type="none" w="sm" len="sm"/>
                      <a:tailEnd type="none" w="sm" len="sm"/>
                    </a:lnR>
                    <a:lnT w="38100" cap="flat" cmpd="sng">
                      <a:solidFill>
                        <a:srgbClr val="38761D"/>
                      </a:solidFill>
                      <a:prstDash val="solid"/>
                      <a:round/>
                      <a:headEnd type="none" w="sm" len="sm"/>
                      <a:tailEnd type="none" w="sm" len="sm"/>
                    </a:lnT>
                    <a:lnB w="38100" cap="flat" cmpd="sng">
                      <a:solidFill>
                        <a:srgbClr val="38761D"/>
                      </a:solidFill>
                      <a:prstDash val="solid"/>
                      <a:round/>
                      <a:headEnd type="none" w="sm" len="sm"/>
                      <a:tailEnd type="none" w="sm" len="sm"/>
                    </a:lnB>
                  </a:tcPr>
                </a:tc>
                <a:extLst>
                  <a:ext uri="{0D108BD9-81ED-4DB2-BD59-A6C34878D82A}">
                    <a16:rowId xmlns:a16="http://schemas.microsoft.com/office/drawing/2014/main" val="10006"/>
                  </a:ext>
                </a:extLst>
              </a:tr>
              <a:tr h="0">
                <a:tc>
                  <a:txBody>
                    <a:bodyPr/>
                    <a:lstStyle/>
                    <a:p>
                      <a:pPr marL="0" lvl="0" indent="0" algn="l" rtl="0">
                        <a:spcBef>
                          <a:spcPts val="0"/>
                        </a:spcBef>
                        <a:spcAft>
                          <a:spcPts val="0"/>
                        </a:spcAft>
                        <a:buNone/>
                      </a:pPr>
                      <a:r>
                        <a:rPr lang="en-GB" sz="700" b="1">
                          <a:latin typeface="Poppins"/>
                          <a:ea typeface="Poppins"/>
                          <a:cs typeface="Poppins"/>
                          <a:sym typeface="Poppins"/>
                        </a:rPr>
                        <a:t>Next steps after the Beta</a:t>
                      </a:r>
                      <a:endParaRPr sz="700" b="1">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700">
                          <a:latin typeface="Poppins"/>
                          <a:ea typeface="Poppins"/>
                          <a:cs typeface="Poppins"/>
                          <a:sym typeface="Poppins"/>
                        </a:rPr>
                        <a:t>Each council takes the digital service and integrates it with their back office systems. Hosting, support and maintenance become each council’s own responsibility.</a:t>
                      </a:r>
                      <a:endParaRPr sz="700">
                        <a:latin typeface="Poppins"/>
                        <a:ea typeface="Poppins"/>
                        <a:cs typeface="Poppins"/>
                        <a:sym typeface="Poppins"/>
                      </a:endParaRPr>
                    </a:p>
                  </a:txBody>
                  <a:tcPr marL="88900" marR="88900" marT="88900" marB="88900"/>
                </a:tc>
                <a:tc>
                  <a:txBody>
                    <a:bodyPr/>
                    <a:lstStyle/>
                    <a:p>
                      <a:pPr marL="0" lvl="0" indent="0" algn="ctr" rtl="0">
                        <a:spcBef>
                          <a:spcPts val="0"/>
                        </a:spcBef>
                        <a:spcAft>
                          <a:spcPts val="0"/>
                        </a:spcAft>
                        <a:buNone/>
                      </a:pPr>
                      <a:r>
                        <a:rPr lang="en-GB" sz="700">
                          <a:latin typeface="Poppins"/>
                          <a:ea typeface="Poppins"/>
                          <a:cs typeface="Poppins"/>
                          <a:sym typeface="Poppins"/>
                        </a:rPr>
                        <a:t>The Open Source model is adopted where councils take the Beta and make their own changes. These changes should be shared back with the wider service-using community. </a:t>
                      </a:r>
                      <a:endParaRPr sz="700">
                        <a:latin typeface="Poppins"/>
                        <a:ea typeface="Poppins"/>
                        <a:cs typeface="Poppins"/>
                        <a:sym typeface="Poppins"/>
                      </a:endParaRPr>
                    </a:p>
                  </a:txBody>
                  <a:tcPr marL="88900" marR="88900" marT="88900" marB="88900">
                    <a:lnR w="38100" cap="flat" cmpd="sng">
                      <a:solidFill>
                        <a:srgbClr val="38761D"/>
                      </a:solidFill>
                      <a:prstDash val="solid"/>
                      <a:round/>
                      <a:headEnd type="none" w="sm" len="sm"/>
                      <a:tailEnd type="none" w="sm" len="sm"/>
                    </a:lnR>
                  </a:tcPr>
                </a:tc>
                <a:tc>
                  <a:txBody>
                    <a:bodyPr/>
                    <a:lstStyle/>
                    <a:p>
                      <a:pPr marL="0" lvl="0" indent="0" algn="ctr" rtl="0">
                        <a:spcBef>
                          <a:spcPts val="0"/>
                        </a:spcBef>
                        <a:spcAft>
                          <a:spcPts val="0"/>
                        </a:spcAft>
                        <a:buNone/>
                      </a:pPr>
                      <a:r>
                        <a:rPr lang="en-GB" sz="700">
                          <a:latin typeface="Poppins"/>
                          <a:ea typeface="Poppins"/>
                          <a:cs typeface="Poppins"/>
                          <a:sym typeface="Poppins"/>
                        </a:rPr>
                        <a:t>A single service team is responsible for the integration of the service with different council's back office systems. This team would make further changes as needed.</a:t>
                      </a:r>
                      <a:endParaRPr sz="700">
                        <a:latin typeface="Poppins"/>
                        <a:ea typeface="Poppins"/>
                        <a:cs typeface="Poppins"/>
                        <a:sym typeface="Poppins"/>
                      </a:endParaRPr>
                    </a:p>
                  </a:txBody>
                  <a:tcPr marL="88900" marR="88900" marT="88900" marB="88900">
                    <a:lnL w="38100" cap="flat" cmpd="sng">
                      <a:solidFill>
                        <a:srgbClr val="38761D"/>
                      </a:solidFill>
                      <a:prstDash val="solid"/>
                      <a:round/>
                      <a:headEnd type="none" w="sm" len="sm"/>
                      <a:tailEnd type="none" w="sm" len="sm"/>
                    </a:lnL>
                    <a:lnR w="38100" cap="flat" cmpd="sng">
                      <a:solidFill>
                        <a:srgbClr val="38761D"/>
                      </a:solidFill>
                      <a:prstDash val="solid"/>
                      <a:round/>
                      <a:headEnd type="none" w="sm" len="sm"/>
                      <a:tailEnd type="none" w="sm" len="sm"/>
                    </a:lnR>
                    <a:lnT w="38100" cap="flat" cmpd="sng">
                      <a:solidFill>
                        <a:srgbClr val="38761D"/>
                      </a:solidFill>
                      <a:prstDash val="solid"/>
                      <a:round/>
                      <a:headEnd type="none" w="sm" len="sm"/>
                      <a:tailEnd type="none" w="sm" len="sm"/>
                    </a:lnT>
                    <a:lnB w="38100" cap="flat" cmpd="sng">
                      <a:solidFill>
                        <a:srgbClr val="38761D"/>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pic>
        <p:nvPicPr>
          <p:cNvPr id="263" name="Google Shape;263;p30"/>
          <p:cNvPicPr preferRelativeResize="0"/>
          <p:nvPr/>
        </p:nvPicPr>
        <p:blipFill>
          <a:blip r:embed="rId3">
            <a:alphaModFix/>
          </a:blip>
          <a:stretch>
            <a:fillRect/>
          </a:stretch>
        </p:blipFill>
        <p:spPr>
          <a:xfrm>
            <a:off x="8508276" y="162740"/>
            <a:ext cx="486000" cy="486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31"/>
          <p:cNvSpPr/>
          <p:nvPr/>
        </p:nvSpPr>
        <p:spPr>
          <a:xfrm>
            <a:off x="0" y="0"/>
            <a:ext cx="2616900" cy="51435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31"/>
          <p:cNvSpPr txBox="1"/>
          <p:nvPr/>
        </p:nvSpPr>
        <p:spPr>
          <a:xfrm>
            <a:off x="-150" y="747625"/>
            <a:ext cx="2760600" cy="18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333333"/>
                </a:solidFill>
                <a:latin typeface="Poppins"/>
                <a:ea typeface="Poppins"/>
                <a:cs typeface="Poppins"/>
                <a:sym typeface="Poppins"/>
              </a:rPr>
              <a:t>Research Recommendations</a:t>
            </a:r>
            <a:endParaRPr sz="2000" b="1">
              <a:solidFill>
                <a:srgbClr val="333333"/>
              </a:solidFill>
              <a:latin typeface="Poppins"/>
              <a:ea typeface="Poppins"/>
              <a:cs typeface="Poppins"/>
              <a:sym typeface="Poppins"/>
            </a:endParaRPr>
          </a:p>
        </p:txBody>
      </p:sp>
      <p:sp>
        <p:nvSpPr>
          <p:cNvPr id="270" name="Google Shape;270;p31"/>
          <p:cNvSpPr txBox="1"/>
          <p:nvPr/>
        </p:nvSpPr>
        <p:spPr>
          <a:xfrm>
            <a:off x="2695825" y="509550"/>
            <a:ext cx="6371400" cy="5264100"/>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1200" b="1">
                <a:solidFill>
                  <a:srgbClr val="434343"/>
                </a:solidFill>
                <a:latin typeface="Poppins"/>
                <a:ea typeface="Poppins"/>
                <a:cs typeface="Poppins"/>
                <a:sym typeface="Poppins"/>
              </a:rPr>
              <a:t>The recommended approach is:</a:t>
            </a:r>
            <a:endParaRPr sz="1200" b="1">
              <a:solidFill>
                <a:srgbClr val="434343"/>
              </a:solidFill>
              <a:latin typeface="Poppins"/>
              <a:ea typeface="Poppins"/>
              <a:cs typeface="Poppins"/>
              <a:sym typeface="Poppins"/>
            </a:endParaRPr>
          </a:p>
          <a:p>
            <a:pPr marL="0" lvl="0" indent="0" algn="just" rtl="0">
              <a:spcBef>
                <a:spcPts val="0"/>
              </a:spcBef>
              <a:spcAft>
                <a:spcPts val="0"/>
              </a:spcAft>
              <a:buNone/>
            </a:pPr>
            <a:endParaRPr sz="1200" b="1">
              <a:solidFill>
                <a:srgbClr val="434343"/>
              </a:solidFill>
              <a:latin typeface="Poppins"/>
              <a:ea typeface="Poppins"/>
              <a:cs typeface="Poppins"/>
              <a:sym typeface="Poppins"/>
            </a:endParaRPr>
          </a:p>
          <a:p>
            <a:pPr marL="0" lvl="0" indent="0" algn="just" rtl="0">
              <a:spcBef>
                <a:spcPts val="0"/>
              </a:spcBef>
              <a:spcAft>
                <a:spcPts val="0"/>
              </a:spcAft>
              <a:buNone/>
            </a:pPr>
            <a:r>
              <a:rPr lang="en-GB" sz="1200" b="1">
                <a:solidFill>
                  <a:srgbClr val="434343"/>
                </a:solidFill>
                <a:latin typeface="Poppins"/>
                <a:ea typeface="Poppins"/>
                <a:cs typeface="Poppins"/>
                <a:sym typeface="Poppins"/>
              </a:rPr>
              <a:t>Qualitative user research</a:t>
            </a:r>
            <a:endParaRPr sz="1200" b="1">
              <a:solidFill>
                <a:srgbClr val="434343"/>
              </a:solidFill>
              <a:latin typeface="Poppins"/>
              <a:ea typeface="Poppins"/>
              <a:cs typeface="Poppins"/>
              <a:sym typeface="Poppins"/>
            </a:endParaRPr>
          </a:p>
          <a:p>
            <a:pPr marL="0" lvl="0" indent="0" algn="just" rtl="0">
              <a:spcBef>
                <a:spcPts val="0"/>
              </a:spcBef>
              <a:spcAft>
                <a:spcPts val="0"/>
              </a:spcAft>
              <a:buNone/>
            </a:pPr>
            <a:endParaRPr sz="1200" b="1">
              <a:solidFill>
                <a:srgbClr val="434343"/>
              </a:solidFill>
              <a:latin typeface="Poppins"/>
              <a:ea typeface="Poppins"/>
              <a:cs typeface="Poppins"/>
              <a:sym typeface="Poppins"/>
            </a:endParaRPr>
          </a:p>
          <a:p>
            <a:pPr marL="457200" lvl="0" indent="-317500" algn="just" rtl="0">
              <a:spcBef>
                <a:spcPts val="0"/>
              </a:spcBef>
              <a:spcAft>
                <a:spcPts val="0"/>
              </a:spcAft>
              <a:buClr>
                <a:srgbClr val="434343"/>
              </a:buClr>
              <a:buSzPts val="1400"/>
              <a:buFont typeface="Poppins"/>
              <a:buChar char="●"/>
            </a:pPr>
            <a:r>
              <a:rPr lang="en-GB" sz="1200">
                <a:solidFill>
                  <a:schemeClr val="dk1"/>
                </a:solidFill>
                <a:latin typeface="Poppins"/>
                <a:ea typeface="Poppins"/>
                <a:cs typeface="Poppins"/>
                <a:sym typeface="Poppins"/>
              </a:rPr>
              <a:t>We would recommend that further prototype testing be conducted with mobile devices to measure any changes in how low digital users adapt to the application</a:t>
            </a:r>
            <a:br>
              <a:rPr lang="en-GB" sz="1200">
                <a:solidFill>
                  <a:schemeClr val="dk1"/>
                </a:solidFill>
                <a:latin typeface="Poppins"/>
                <a:ea typeface="Poppins"/>
                <a:cs typeface="Poppins"/>
                <a:sym typeface="Poppins"/>
              </a:rPr>
            </a:br>
            <a:endParaRPr sz="1200">
              <a:solidFill>
                <a:schemeClr val="dk1"/>
              </a:solidFill>
              <a:latin typeface="Poppins"/>
              <a:ea typeface="Poppins"/>
              <a:cs typeface="Poppins"/>
              <a:sym typeface="Poppins"/>
            </a:endParaRPr>
          </a:p>
          <a:p>
            <a:pPr marL="457200" lvl="0" indent="-304800" algn="just" rtl="0">
              <a:spcBef>
                <a:spcPts val="0"/>
              </a:spcBef>
              <a:spcAft>
                <a:spcPts val="0"/>
              </a:spcAft>
              <a:buClr>
                <a:schemeClr val="dk1"/>
              </a:buClr>
              <a:buSzPts val="1200"/>
              <a:buFont typeface="Poppins"/>
              <a:buChar char="●"/>
            </a:pPr>
            <a:r>
              <a:rPr lang="en-GB" sz="1200">
                <a:solidFill>
                  <a:schemeClr val="dk1"/>
                </a:solidFill>
                <a:latin typeface="Poppins"/>
                <a:ea typeface="Poppins"/>
                <a:cs typeface="Poppins"/>
                <a:sym typeface="Poppins"/>
              </a:rPr>
              <a:t>If new applications were to be considered in scope for this service, further research would be needed with participants who are considering or are in the process of applying for a licence to understand their needs</a:t>
            </a:r>
            <a:endParaRPr sz="1200">
              <a:solidFill>
                <a:schemeClr val="dk1"/>
              </a:solidFill>
              <a:latin typeface="Poppins"/>
              <a:ea typeface="Poppins"/>
              <a:cs typeface="Poppins"/>
              <a:sym typeface="Poppins"/>
            </a:endParaRPr>
          </a:p>
          <a:p>
            <a:pPr marL="0" lvl="0" indent="0" algn="just" rtl="0">
              <a:spcBef>
                <a:spcPts val="0"/>
              </a:spcBef>
              <a:spcAft>
                <a:spcPts val="0"/>
              </a:spcAft>
              <a:buNone/>
            </a:pPr>
            <a:endParaRPr sz="1200">
              <a:solidFill>
                <a:schemeClr val="dk1"/>
              </a:solidFill>
              <a:latin typeface="Poppins"/>
              <a:ea typeface="Poppins"/>
              <a:cs typeface="Poppins"/>
              <a:sym typeface="Poppins"/>
            </a:endParaRPr>
          </a:p>
          <a:p>
            <a:pPr marL="457200" lvl="0" indent="-317500" algn="just" rtl="0">
              <a:spcBef>
                <a:spcPts val="0"/>
              </a:spcBef>
              <a:spcAft>
                <a:spcPts val="0"/>
              </a:spcAft>
              <a:buClr>
                <a:schemeClr val="dk1"/>
              </a:buClr>
              <a:buSzPts val="1400"/>
              <a:buFont typeface="Poppins"/>
              <a:buChar char="●"/>
            </a:pPr>
            <a:r>
              <a:rPr lang="en-GB" sz="1200">
                <a:solidFill>
                  <a:schemeClr val="dk1"/>
                </a:solidFill>
                <a:latin typeface="Poppins"/>
                <a:ea typeface="Poppins"/>
                <a:cs typeface="Poppins"/>
                <a:sym typeface="Poppins"/>
              </a:rPr>
              <a:t>Research will be needed to understand how payments currently work across councils for licensing and how it would work within this application</a:t>
            </a:r>
            <a:endParaRPr>
              <a:solidFill>
                <a:schemeClr val="dk1"/>
              </a:solidFill>
              <a:latin typeface="Poppins"/>
              <a:ea typeface="Poppins"/>
              <a:cs typeface="Poppins"/>
              <a:sym typeface="Poppins"/>
            </a:endParaRPr>
          </a:p>
          <a:p>
            <a:pPr marL="0" lvl="0" indent="0" algn="just" rtl="0">
              <a:spcBef>
                <a:spcPts val="0"/>
              </a:spcBef>
              <a:spcAft>
                <a:spcPts val="0"/>
              </a:spcAft>
              <a:buNone/>
            </a:pPr>
            <a:endParaRPr sz="1000">
              <a:solidFill>
                <a:schemeClr val="dk1"/>
              </a:solidFill>
              <a:latin typeface="Poppins"/>
              <a:ea typeface="Poppins"/>
              <a:cs typeface="Poppins"/>
              <a:sym typeface="Poppins"/>
            </a:endParaRPr>
          </a:p>
          <a:p>
            <a:pPr marL="0" lvl="0" indent="0" algn="just" rtl="0">
              <a:spcBef>
                <a:spcPts val="0"/>
              </a:spcBef>
              <a:spcAft>
                <a:spcPts val="0"/>
              </a:spcAft>
              <a:buNone/>
            </a:pPr>
            <a:r>
              <a:rPr lang="en-GB" sz="1200" b="1">
                <a:solidFill>
                  <a:srgbClr val="434343"/>
                </a:solidFill>
                <a:latin typeface="Poppins"/>
                <a:ea typeface="Poppins"/>
                <a:cs typeface="Poppins"/>
                <a:sym typeface="Poppins"/>
              </a:rPr>
              <a:t>Quantitative user research</a:t>
            </a:r>
            <a:br>
              <a:rPr lang="en-GB" sz="1200">
                <a:solidFill>
                  <a:schemeClr val="dk1"/>
                </a:solidFill>
                <a:latin typeface="Poppins"/>
                <a:ea typeface="Poppins"/>
                <a:cs typeface="Poppins"/>
                <a:sym typeface="Poppins"/>
              </a:rPr>
            </a:br>
            <a:endParaRPr>
              <a:solidFill>
                <a:schemeClr val="dk1"/>
              </a:solidFill>
              <a:latin typeface="Poppins"/>
              <a:ea typeface="Poppins"/>
              <a:cs typeface="Poppins"/>
              <a:sym typeface="Poppins"/>
            </a:endParaRPr>
          </a:p>
          <a:p>
            <a:pPr marL="457200" lvl="0" indent="-304800" algn="just" rtl="0">
              <a:spcBef>
                <a:spcPts val="0"/>
              </a:spcBef>
              <a:spcAft>
                <a:spcPts val="0"/>
              </a:spcAft>
              <a:buClr>
                <a:schemeClr val="dk1"/>
              </a:buClr>
              <a:buSzPts val="1200"/>
              <a:buFont typeface="Poppins"/>
              <a:buChar char="●"/>
            </a:pPr>
            <a:r>
              <a:rPr lang="en-GB" sz="1200">
                <a:solidFill>
                  <a:schemeClr val="dk1"/>
                </a:solidFill>
                <a:latin typeface="Poppins"/>
                <a:ea typeface="Poppins"/>
                <a:cs typeface="Poppins"/>
                <a:sym typeface="Poppins"/>
              </a:rPr>
              <a:t>The scale of the key user needs identified across a broader range of local councils and their respective licensing teams and licence holders</a:t>
            </a:r>
            <a:br>
              <a:rPr lang="en-GB" sz="1200">
                <a:solidFill>
                  <a:schemeClr val="dk1"/>
                </a:solidFill>
                <a:latin typeface="Poppins"/>
                <a:ea typeface="Poppins"/>
                <a:cs typeface="Poppins"/>
                <a:sym typeface="Poppins"/>
              </a:rPr>
            </a:br>
            <a:endParaRPr sz="1200">
              <a:solidFill>
                <a:schemeClr val="dk1"/>
              </a:solidFill>
              <a:latin typeface="Poppins"/>
              <a:ea typeface="Poppins"/>
              <a:cs typeface="Poppins"/>
              <a:sym typeface="Poppins"/>
            </a:endParaRPr>
          </a:p>
          <a:p>
            <a:pPr marL="457200" lvl="0" indent="-304800" algn="just" rtl="0">
              <a:spcBef>
                <a:spcPts val="0"/>
              </a:spcBef>
              <a:spcAft>
                <a:spcPts val="0"/>
              </a:spcAft>
              <a:buClr>
                <a:schemeClr val="dk1"/>
              </a:buClr>
              <a:buSzPts val="1200"/>
              <a:buFont typeface="Poppins"/>
              <a:buChar char="●"/>
            </a:pPr>
            <a:r>
              <a:rPr lang="en-GB" sz="1200">
                <a:solidFill>
                  <a:schemeClr val="dk1"/>
                </a:solidFill>
                <a:latin typeface="Poppins"/>
                <a:ea typeface="Poppins"/>
                <a:cs typeface="Poppins"/>
                <a:sym typeface="Poppins"/>
              </a:rPr>
              <a:t>The population size of low digital, accessibility and ESL drivers. Quantifying this will help in understanding how much time will be needed to support these users and what kind of offline service support will be required</a:t>
            </a:r>
            <a:endParaRPr b="1">
              <a:solidFill>
                <a:srgbClr val="434343"/>
              </a:solidFill>
              <a:latin typeface="Poppins"/>
              <a:ea typeface="Poppins"/>
              <a:cs typeface="Poppins"/>
              <a:sym typeface="Poppins"/>
            </a:endParaRPr>
          </a:p>
          <a:p>
            <a:pPr marL="0" lvl="0" indent="0" algn="just" rtl="0">
              <a:spcBef>
                <a:spcPts val="0"/>
              </a:spcBef>
              <a:spcAft>
                <a:spcPts val="0"/>
              </a:spcAft>
              <a:buNone/>
            </a:pPr>
            <a:endParaRPr sz="1000">
              <a:solidFill>
                <a:srgbClr val="434343"/>
              </a:solidFill>
              <a:latin typeface="Poppins"/>
              <a:ea typeface="Poppins"/>
              <a:cs typeface="Poppins"/>
              <a:sym typeface="Poppins"/>
            </a:endParaRPr>
          </a:p>
          <a:p>
            <a:pPr marL="0" lvl="0" indent="0" algn="just" rtl="0">
              <a:spcBef>
                <a:spcPts val="0"/>
              </a:spcBef>
              <a:spcAft>
                <a:spcPts val="0"/>
              </a:spcAft>
              <a:buNone/>
            </a:pPr>
            <a:endParaRPr sz="1000">
              <a:solidFill>
                <a:srgbClr val="434343"/>
              </a:solidFill>
              <a:latin typeface="Poppins"/>
              <a:ea typeface="Poppins"/>
              <a:cs typeface="Poppins"/>
              <a:sym typeface="Poppins"/>
            </a:endParaRPr>
          </a:p>
          <a:p>
            <a:pPr marL="0" lvl="0" indent="0" algn="just" rtl="0">
              <a:spcBef>
                <a:spcPts val="0"/>
              </a:spcBef>
              <a:spcAft>
                <a:spcPts val="0"/>
              </a:spcAft>
              <a:buNone/>
            </a:pPr>
            <a:endParaRPr sz="1000">
              <a:solidFill>
                <a:srgbClr val="434343"/>
              </a:solidFill>
              <a:latin typeface="Poppins"/>
              <a:ea typeface="Poppins"/>
              <a:cs typeface="Poppins"/>
              <a:sym typeface="Poppins"/>
            </a:endParaRPr>
          </a:p>
          <a:p>
            <a:pPr marL="0" lvl="0" indent="0" algn="just" rtl="0">
              <a:spcBef>
                <a:spcPts val="0"/>
              </a:spcBef>
              <a:spcAft>
                <a:spcPts val="0"/>
              </a:spcAft>
              <a:buNone/>
            </a:pPr>
            <a:endParaRPr sz="1000">
              <a:solidFill>
                <a:srgbClr val="434343"/>
              </a:solidFill>
              <a:latin typeface="Poppins"/>
              <a:ea typeface="Poppins"/>
              <a:cs typeface="Poppins"/>
              <a:sym typeface="Poppins"/>
            </a:endParaRPr>
          </a:p>
          <a:p>
            <a:pPr marL="0" lvl="0" indent="0" algn="just" rtl="0">
              <a:spcBef>
                <a:spcPts val="0"/>
              </a:spcBef>
              <a:spcAft>
                <a:spcPts val="0"/>
              </a:spcAft>
              <a:buNone/>
            </a:pPr>
            <a:endParaRPr sz="1000">
              <a:solidFill>
                <a:srgbClr val="434343"/>
              </a:solidFill>
              <a:latin typeface="Poppins"/>
              <a:ea typeface="Poppins"/>
              <a:cs typeface="Poppins"/>
              <a:sym typeface="Poppins"/>
            </a:endParaRPr>
          </a:p>
        </p:txBody>
      </p:sp>
      <p:pic>
        <p:nvPicPr>
          <p:cNvPr id="271" name="Google Shape;271;p31"/>
          <p:cNvPicPr preferRelativeResize="0"/>
          <p:nvPr/>
        </p:nvPicPr>
        <p:blipFill>
          <a:blip r:embed="rId3">
            <a:alphaModFix/>
          </a:blip>
          <a:stretch>
            <a:fillRect/>
          </a:stretch>
        </p:blipFill>
        <p:spPr>
          <a:xfrm>
            <a:off x="8524981" y="152636"/>
            <a:ext cx="486000" cy="486000"/>
          </a:xfrm>
          <a:prstGeom prst="ellipse">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4"/>
        <p:cNvGrpSpPr/>
        <p:nvPr/>
      </p:nvGrpSpPr>
      <p:grpSpPr>
        <a:xfrm>
          <a:off x="0" y="0"/>
          <a:ext cx="0" cy="0"/>
          <a:chOff x="0" y="0"/>
          <a:chExt cx="0" cy="0"/>
        </a:xfrm>
      </p:grpSpPr>
      <p:sp>
        <p:nvSpPr>
          <p:cNvPr id="65" name="Google Shape;65;p14"/>
          <p:cNvSpPr/>
          <p:nvPr/>
        </p:nvSpPr>
        <p:spPr>
          <a:xfrm>
            <a:off x="0" y="0"/>
            <a:ext cx="9144000" cy="10458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4"/>
          <p:cNvSpPr txBox="1">
            <a:spLocks noGrp="1"/>
          </p:cNvSpPr>
          <p:nvPr>
            <p:ph type="ctrTitle"/>
          </p:nvPr>
        </p:nvSpPr>
        <p:spPr>
          <a:xfrm>
            <a:off x="337575" y="141600"/>
            <a:ext cx="8212500" cy="762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sz="3000" b="1">
                <a:solidFill>
                  <a:srgbClr val="333333"/>
                </a:solidFill>
                <a:latin typeface="Poppins"/>
                <a:ea typeface="Poppins"/>
                <a:cs typeface="Poppins"/>
                <a:sym typeface="Poppins"/>
              </a:rPr>
              <a:t>Agenda</a:t>
            </a:r>
            <a:endParaRPr sz="3000" b="1">
              <a:solidFill>
                <a:srgbClr val="333333"/>
              </a:solidFill>
              <a:latin typeface="Poppins"/>
              <a:ea typeface="Poppins"/>
              <a:cs typeface="Poppins"/>
              <a:sym typeface="Poppins"/>
            </a:endParaRPr>
          </a:p>
        </p:txBody>
      </p:sp>
      <p:sp>
        <p:nvSpPr>
          <p:cNvPr id="67" name="Google Shape;67;p14"/>
          <p:cNvSpPr txBox="1"/>
          <p:nvPr/>
        </p:nvSpPr>
        <p:spPr>
          <a:xfrm>
            <a:off x="9742550" y="3022800"/>
            <a:ext cx="3409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68" name="Google Shape;68;p14"/>
          <p:cNvSpPr txBox="1"/>
          <p:nvPr/>
        </p:nvSpPr>
        <p:spPr>
          <a:xfrm>
            <a:off x="5523113" y="3678725"/>
            <a:ext cx="3219600" cy="3849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endParaRPr sz="1300">
              <a:solidFill>
                <a:schemeClr val="dk1"/>
              </a:solidFill>
              <a:latin typeface="Helvetica Neue"/>
              <a:ea typeface="Helvetica Neue"/>
              <a:cs typeface="Helvetica Neue"/>
              <a:sym typeface="Helvetica Neue"/>
            </a:endParaRPr>
          </a:p>
        </p:txBody>
      </p:sp>
      <p:pic>
        <p:nvPicPr>
          <p:cNvPr id="69" name="Google Shape;69;p14"/>
          <p:cNvPicPr preferRelativeResize="0"/>
          <p:nvPr/>
        </p:nvPicPr>
        <p:blipFill>
          <a:blip r:embed="rId3">
            <a:alphaModFix/>
          </a:blip>
          <a:stretch>
            <a:fillRect/>
          </a:stretch>
        </p:blipFill>
        <p:spPr>
          <a:xfrm>
            <a:off x="494650" y="1848150"/>
            <a:ext cx="2023600" cy="1927000"/>
          </a:xfrm>
          <a:prstGeom prst="rect">
            <a:avLst/>
          </a:prstGeom>
          <a:noFill/>
          <a:ln>
            <a:noFill/>
          </a:ln>
        </p:spPr>
      </p:pic>
      <p:sp>
        <p:nvSpPr>
          <p:cNvPr id="70" name="Google Shape;70;p14"/>
          <p:cNvSpPr txBox="1">
            <a:spLocks noGrp="1"/>
          </p:cNvSpPr>
          <p:nvPr>
            <p:ph type="ctrTitle"/>
          </p:nvPr>
        </p:nvSpPr>
        <p:spPr>
          <a:xfrm>
            <a:off x="2842175" y="1113550"/>
            <a:ext cx="5482800" cy="3966300"/>
          </a:xfrm>
          <a:prstGeom prst="rect">
            <a:avLst/>
          </a:prstGeom>
        </p:spPr>
        <p:txBody>
          <a:bodyPr spcFirstLastPara="1" wrap="square" lIns="91425" tIns="91425" rIns="91425" bIns="91425" anchor="b" anchorCtr="0">
            <a:noAutofit/>
          </a:bodyPr>
          <a:lstStyle/>
          <a:p>
            <a:pPr marL="457200" lvl="0" indent="-330200" algn="l" rtl="0">
              <a:lnSpc>
                <a:spcPct val="115000"/>
              </a:lnSpc>
              <a:spcBef>
                <a:spcPts val="0"/>
              </a:spcBef>
              <a:spcAft>
                <a:spcPts val="0"/>
              </a:spcAft>
              <a:buClr>
                <a:srgbClr val="333333"/>
              </a:buClr>
              <a:buSzPts val="1600"/>
              <a:buFont typeface="Poppins"/>
              <a:buChar char="●"/>
            </a:pPr>
            <a:r>
              <a:rPr lang="en-GB" sz="1600" b="1">
                <a:solidFill>
                  <a:srgbClr val="333333"/>
                </a:solidFill>
                <a:latin typeface="Poppins"/>
                <a:ea typeface="Poppins"/>
                <a:cs typeface="Poppins"/>
                <a:sym typeface="Poppins"/>
              </a:rPr>
              <a:t>Alpha Structure  </a:t>
            </a:r>
            <a:endParaRPr sz="1600" b="1">
              <a:solidFill>
                <a:srgbClr val="333333"/>
              </a:solidFill>
              <a:latin typeface="Poppins"/>
              <a:ea typeface="Poppins"/>
              <a:cs typeface="Poppins"/>
              <a:sym typeface="Poppins"/>
            </a:endParaRPr>
          </a:p>
          <a:p>
            <a:pPr marL="457200" lvl="0" indent="-330200" algn="l" rtl="0">
              <a:lnSpc>
                <a:spcPct val="115000"/>
              </a:lnSpc>
              <a:spcBef>
                <a:spcPts val="0"/>
              </a:spcBef>
              <a:spcAft>
                <a:spcPts val="0"/>
              </a:spcAft>
              <a:buClr>
                <a:srgbClr val="333333"/>
              </a:buClr>
              <a:buSzPts val="1600"/>
              <a:buFont typeface="Poppins"/>
              <a:buChar char="●"/>
            </a:pPr>
            <a:r>
              <a:rPr lang="en-GB" sz="1600" b="1">
                <a:solidFill>
                  <a:srgbClr val="333333"/>
                </a:solidFill>
                <a:latin typeface="Poppins"/>
                <a:ea typeface="Poppins"/>
                <a:cs typeface="Poppins"/>
                <a:sym typeface="Poppins"/>
              </a:rPr>
              <a:t>The Problem </a:t>
            </a:r>
            <a:endParaRPr sz="1600" b="1">
              <a:solidFill>
                <a:srgbClr val="333333"/>
              </a:solidFill>
              <a:latin typeface="Poppins"/>
              <a:ea typeface="Poppins"/>
              <a:cs typeface="Poppins"/>
              <a:sym typeface="Poppins"/>
            </a:endParaRPr>
          </a:p>
          <a:p>
            <a:pPr marL="457200" lvl="0" indent="-330200" algn="l" rtl="0">
              <a:lnSpc>
                <a:spcPct val="115000"/>
              </a:lnSpc>
              <a:spcBef>
                <a:spcPts val="0"/>
              </a:spcBef>
              <a:spcAft>
                <a:spcPts val="0"/>
              </a:spcAft>
              <a:buClr>
                <a:srgbClr val="333333"/>
              </a:buClr>
              <a:buSzPts val="1600"/>
              <a:buFont typeface="Poppins"/>
              <a:buChar char="●"/>
            </a:pPr>
            <a:r>
              <a:rPr lang="en-GB" sz="1600" b="1">
                <a:solidFill>
                  <a:srgbClr val="333333"/>
                </a:solidFill>
                <a:latin typeface="Poppins"/>
                <a:ea typeface="Poppins"/>
                <a:cs typeface="Poppins"/>
                <a:sym typeface="Poppins"/>
              </a:rPr>
              <a:t>Hypotheses Testing </a:t>
            </a:r>
            <a:endParaRPr sz="1600" b="1">
              <a:solidFill>
                <a:srgbClr val="333333"/>
              </a:solidFill>
              <a:latin typeface="Poppins"/>
              <a:ea typeface="Poppins"/>
              <a:cs typeface="Poppins"/>
              <a:sym typeface="Poppins"/>
            </a:endParaRPr>
          </a:p>
          <a:p>
            <a:pPr marL="457200" lvl="0" indent="-330200" algn="l" rtl="0">
              <a:lnSpc>
                <a:spcPct val="115000"/>
              </a:lnSpc>
              <a:spcBef>
                <a:spcPts val="0"/>
              </a:spcBef>
              <a:spcAft>
                <a:spcPts val="0"/>
              </a:spcAft>
              <a:buClr>
                <a:srgbClr val="333333"/>
              </a:buClr>
              <a:buSzPts val="1600"/>
              <a:buFont typeface="Poppins"/>
              <a:buChar char="●"/>
            </a:pPr>
            <a:r>
              <a:rPr lang="en-GB" sz="1600" b="1">
                <a:solidFill>
                  <a:srgbClr val="333333"/>
                </a:solidFill>
                <a:latin typeface="Poppins"/>
                <a:ea typeface="Poppins"/>
                <a:cs typeface="Poppins"/>
                <a:sym typeface="Poppins"/>
              </a:rPr>
              <a:t>UR Findings</a:t>
            </a:r>
            <a:endParaRPr sz="1600" b="1">
              <a:solidFill>
                <a:srgbClr val="333333"/>
              </a:solidFill>
              <a:latin typeface="Poppins"/>
              <a:ea typeface="Poppins"/>
              <a:cs typeface="Poppins"/>
              <a:sym typeface="Poppins"/>
            </a:endParaRPr>
          </a:p>
          <a:p>
            <a:pPr marL="457200" lvl="0" indent="-330200" algn="l" rtl="0">
              <a:lnSpc>
                <a:spcPct val="115000"/>
              </a:lnSpc>
              <a:spcBef>
                <a:spcPts val="0"/>
              </a:spcBef>
              <a:spcAft>
                <a:spcPts val="0"/>
              </a:spcAft>
              <a:buClr>
                <a:srgbClr val="333333"/>
              </a:buClr>
              <a:buSzPts val="1600"/>
              <a:buFont typeface="Poppins"/>
              <a:buChar char="●"/>
            </a:pPr>
            <a:r>
              <a:rPr lang="en-GB" sz="1600" b="1">
                <a:solidFill>
                  <a:srgbClr val="333333"/>
                </a:solidFill>
                <a:latin typeface="Poppins"/>
                <a:ea typeface="Poppins"/>
                <a:cs typeface="Poppins"/>
                <a:sym typeface="Poppins"/>
              </a:rPr>
              <a:t>Prototype Demo </a:t>
            </a:r>
            <a:endParaRPr sz="1600" b="1">
              <a:solidFill>
                <a:srgbClr val="333333"/>
              </a:solidFill>
              <a:latin typeface="Poppins"/>
              <a:ea typeface="Poppins"/>
              <a:cs typeface="Poppins"/>
              <a:sym typeface="Poppins"/>
            </a:endParaRPr>
          </a:p>
          <a:p>
            <a:pPr marL="457200" lvl="0" indent="-330200" algn="l" rtl="0">
              <a:lnSpc>
                <a:spcPct val="115000"/>
              </a:lnSpc>
              <a:spcBef>
                <a:spcPts val="0"/>
              </a:spcBef>
              <a:spcAft>
                <a:spcPts val="0"/>
              </a:spcAft>
              <a:buClr>
                <a:srgbClr val="333333"/>
              </a:buClr>
              <a:buSzPts val="1600"/>
              <a:buFont typeface="Poppins"/>
              <a:buChar char="●"/>
            </a:pPr>
            <a:r>
              <a:rPr lang="en-GB" sz="1600" b="1">
                <a:solidFill>
                  <a:srgbClr val="333333"/>
                </a:solidFill>
                <a:latin typeface="Poppins"/>
                <a:ea typeface="Poppins"/>
                <a:cs typeface="Poppins"/>
                <a:sym typeface="Poppins"/>
              </a:rPr>
              <a:t>Proposed Solution </a:t>
            </a:r>
            <a:endParaRPr sz="1600" b="1">
              <a:solidFill>
                <a:srgbClr val="333333"/>
              </a:solidFill>
              <a:latin typeface="Poppins"/>
              <a:ea typeface="Poppins"/>
              <a:cs typeface="Poppins"/>
              <a:sym typeface="Poppins"/>
            </a:endParaRPr>
          </a:p>
          <a:p>
            <a:pPr marL="457200" lvl="0" indent="-330200" algn="l" rtl="0">
              <a:lnSpc>
                <a:spcPct val="115000"/>
              </a:lnSpc>
              <a:spcBef>
                <a:spcPts val="0"/>
              </a:spcBef>
              <a:spcAft>
                <a:spcPts val="0"/>
              </a:spcAft>
              <a:buClr>
                <a:srgbClr val="333333"/>
              </a:buClr>
              <a:buSzPts val="1600"/>
              <a:buFont typeface="Poppins"/>
              <a:buChar char="●"/>
            </a:pPr>
            <a:r>
              <a:rPr lang="en-GB" sz="1600" b="1">
                <a:solidFill>
                  <a:srgbClr val="333333"/>
                </a:solidFill>
                <a:latin typeface="Poppins"/>
                <a:ea typeface="Poppins"/>
                <a:cs typeface="Poppins"/>
                <a:sym typeface="Poppins"/>
              </a:rPr>
              <a:t>Benefits </a:t>
            </a:r>
            <a:endParaRPr sz="1600" b="1">
              <a:solidFill>
                <a:srgbClr val="333333"/>
              </a:solidFill>
              <a:latin typeface="Poppins"/>
              <a:ea typeface="Poppins"/>
              <a:cs typeface="Poppins"/>
              <a:sym typeface="Poppins"/>
            </a:endParaRPr>
          </a:p>
          <a:p>
            <a:pPr marL="457200" lvl="0" indent="-330200" algn="l" rtl="0">
              <a:lnSpc>
                <a:spcPct val="115000"/>
              </a:lnSpc>
              <a:spcBef>
                <a:spcPts val="0"/>
              </a:spcBef>
              <a:spcAft>
                <a:spcPts val="0"/>
              </a:spcAft>
              <a:buClr>
                <a:srgbClr val="333333"/>
              </a:buClr>
              <a:buSzPts val="1600"/>
              <a:buFont typeface="Poppins"/>
              <a:buChar char="●"/>
            </a:pPr>
            <a:r>
              <a:rPr lang="en-GB" sz="1600" b="1">
                <a:solidFill>
                  <a:srgbClr val="333333"/>
                </a:solidFill>
                <a:latin typeface="Poppins"/>
                <a:ea typeface="Poppins"/>
                <a:cs typeface="Poppins"/>
                <a:sym typeface="Poppins"/>
              </a:rPr>
              <a:t>Risk </a:t>
            </a:r>
            <a:endParaRPr sz="1600" b="1">
              <a:solidFill>
                <a:srgbClr val="333333"/>
              </a:solidFill>
              <a:latin typeface="Poppins"/>
              <a:ea typeface="Poppins"/>
              <a:cs typeface="Poppins"/>
              <a:sym typeface="Poppins"/>
            </a:endParaRPr>
          </a:p>
          <a:p>
            <a:pPr marL="457200" lvl="0" indent="-330200" algn="l" rtl="0">
              <a:lnSpc>
                <a:spcPct val="115000"/>
              </a:lnSpc>
              <a:spcBef>
                <a:spcPts val="0"/>
              </a:spcBef>
              <a:spcAft>
                <a:spcPts val="0"/>
              </a:spcAft>
              <a:buClr>
                <a:srgbClr val="333333"/>
              </a:buClr>
              <a:buSzPts val="1600"/>
              <a:buFont typeface="Poppins"/>
              <a:buChar char="●"/>
            </a:pPr>
            <a:r>
              <a:rPr lang="en-GB" sz="1600" b="1">
                <a:solidFill>
                  <a:srgbClr val="333333"/>
                </a:solidFill>
                <a:latin typeface="Poppins"/>
                <a:ea typeface="Poppins"/>
                <a:cs typeface="Poppins"/>
                <a:sym typeface="Poppins"/>
              </a:rPr>
              <a:t>GDS Due Diligence </a:t>
            </a:r>
            <a:endParaRPr sz="1600" b="1">
              <a:solidFill>
                <a:srgbClr val="333333"/>
              </a:solidFill>
              <a:latin typeface="Poppins"/>
              <a:ea typeface="Poppins"/>
              <a:cs typeface="Poppins"/>
              <a:sym typeface="Poppins"/>
            </a:endParaRPr>
          </a:p>
          <a:p>
            <a:pPr marL="457200" lvl="0" indent="-330200" algn="l" rtl="0">
              <a:lnSpc>
                <a:spcPct val="115000"/>
              </a:lnSpc>
              <a:spcBef>
                <a:spcPts val="0"/>
              </a:spcBef>
              <a:spcAft>
                <a:spcPts val="0"/>
              </a:spcAft>
              <a:buClr>
                <a:srgbClr val="333333"/>
              </a:buClr>
              <a:buSzPts val="1600"/>
              <a:buFont typeface="Poppins"/>
              <a:buChar char="●"/>
            </a:pPr>
            <a:r>
              <a:rPr lang="en-GB" sz="1600" b="1">
                <a:solidFill>
                  <a:srgbClr val="333333"/>
                </a:solidFill>
                <a:latin typeface="Poppins"/>
                <a:ea typeface="Poppins"/>
                <a:cs typeface="Poppins"/>
                <a:sym typeface="Poppins"/>
              </a:rPr>
              <a:t>Beta Scope </a:t>
            </a:r>
            <a:endParaRPr sz="1600" b="1">
              <a:solidFill>
                <a:srgbClr val="333333"/>
              </a:solidFill>
              <a:latin typeface="Poppins"/>
              <a:ea typeface="Poppins"/>
              <a:cs typeface="Poppins"/>
              <a:sym typeface="Poppins"/>
            </a:endParaRPr>
          </a:p>
          <a:p>
            <a:pPr marL="457200" lvl="0" indent="-330200" algn="l" rtl="0">
              <a:lnSpc>
                <a:spcPct val="115000"/>
              </a:lnSpc>
              <a:spcBef>
                <a:spcPts val="0"/>
              </a:spcBef>
              <a:spcAft>
                <a:spcPts val="0"/>
              </a:spcAft>
              <a:buClr>
                <a:srgbClr val="333333"/>
              </a:buClr>
              <a:buSzPts val="1600"/>
              <a:buFont typeface="Poppins"/>
              <a:buChar char="●"/>
            </a:pPr>
            <a:r>
              <a:rPr lang="en-GB" sz="1600" b="1">
                <a:solidFill>
                  <a:srgbClr val="333333"/>
                </a:solidFill>
                <a:latin typeface="Poppins"/>
                <a:ea typeface="Poppins"/>
                <a:cs typeface="Poppins"/>
                <a:sym typeface="Poppins"/>
              </a:rPr>
              <a:t>Operating Models </a:t>
            </a:r>
            <a:endParaRPr sz="1600" b="1">
              <a:solidFill>
                <a:srgbClr val="333333"/>
              </a:solidFill>
              <a:latin typeface="Poppins"/>
              <a:ea typeface="Poppins"/>
              <a:cs typeface="Poppins"/>
              <a:sym typeface="Poppins"/>
            </a:endParaRPr>
          </a:p>
          <a:p>
            <a:pPr marL="457200" lvl="0" indent="-330200" algn="l" rtl="0">
              <a:lnSpc>
                <a:spcPct val="115000"/>
              </a:lnSpc>
              <a:spcBef>
                <a:spcPts val="0"/>
              </a:spcBef>
              <a:spcAft>
                <a:spcPts val="0"/>
              </a:spcAft>
              <a:buClr>
                <a:srgbClr val="333333"/>
              </a:buClr>
              <a:buSzPts val="1600"/>
              <a:buFont typeface="Poppins"/>
              <a:buChar char="●"/>
            </a:pPr>
            <a:r>
              <a:rPr lang="en-GB" sz="1600" b="1">
                <a:solidFill>
                  <a:srgbClr val="333333"/>
                </a:solidFill>
                <a:latin typeface="Poppins"/>
                <a:ea typeface="Poppins"/>
                <a:cs typeface="Poppins"/>
                <a:sym typeface="Poppins"/>
              </a:rPr>
              <a:t>Further Recommendations </a:t>
            </a:r>
            <a:endParaRPr sz="1600" b="1">
              <a:solidFill>
                <a:srgbClr val="333333"/>
              </a:solidFill>
              <a:latin typeface="Poppins"/>
              <a:ea typeface="Poppins"/>
              <a:cs typeface="Poppins"/>
              <a:sym typeface="Poppins"/>
            </a:endParaRPr>
          </a:p>
          <a:p>
            <a:pPr marL="0" lvl="0" indent="0" algn="l" rtl="0">
              <a:lnSpc>
                <a:spcPct val="115000"/>
              </a:lnSpc>
              <a:spcBef>
                <a:spcPts val="0"/>
              </a:spcBef>
              <a:spcAft>
                <a:spcPts val="0"/>
              </a:spcAft>
              <a:buNone/>
            </a:pPr>
            <a:endParaRPr sz="1600">
              <a:solidFill>
                <a:srgbClr val="333333"/>
              </a:solidFill>
              <a:latin typeface="Poppins"/>
              <a:ea typeface="Poppins"/>
              <a:cs typeface="Poppins"/>
              <a:sym typeface="Poppins"/>
            </a:endParaRPr>
          </a:p>
        </p:txBody>
      </p:sp>
      <p:pic>
        <p:nvPicPr>
          <p:cNvPr id="71" name="Google Shape;71;p14"/>
          <p:cNvPicPr preferRelativeResize="0"/>
          <p:nvPr/>
        </p:nvPicPr>
        <p:blipFill>
          <a:blip r:embed="rId4">
            <a:alphaModFix/>
          </a:blip>
          <a:stretch>
            <a:fillRect/>
          </a:stretch>
        </p:blipFill>
        <p:spPr>
          <a:xfrm>
            <a:off x="8508276" y="162740"/>
            <a:ext cx="486000" cy="4860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32"/>
          <p:cNvSpPr/>
          <p:nvPr/>
        </p:nvSpPr>
        <p:spPr>
          <a:xfrm>
            <a:off x="0" y="0"/>
            <a:ext cx="2616900" cy="51435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32"/>
          <p:cNvSpPr txBox="1"/>
          <p:nvPr/>
        </p:nvSpPr>
        <p:spPr>
          <a:xfrm>
            <a:off x="-150" y="747625"/>
            <a:ext cx="2760600" cy="18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333333"/>
                </a:solidFill>
                <a:latin typeface="Poppins"/>
                <a:ea typeface="Poppins"/>
                <a:cs typeface="Poppins"/>
                <a:sym typeface="Poppins"/>
              </a:rPr>
              <a:t>Future</a:t>
            </a:r>
            <a:endParaRPr sz="2000" b="1">
              <a:solidFill>
                <a:srgbClr val="333333"/>
              </a:solidFill>
              <a:latin typeface="Poppins"/>
              <a:ea typeface="Poppins"/>
              <a:cs typeface="Poppins"/>
              <a:sym typeface="Poppins"/>
            </a:endParaRPr>
          </a:p>
          <a:p>
            <a:pPr marL="0" lvl="0" indent="0" algn="l" rtl="0">
              <a:spcBef>
                <a:spcPts val="0"/>
              </a:spcBef>
              <a:spcAft>
                <a:spcPts val="0"/>
              </a:spcAft>
              <a:buNone/>
            </a:pPr>
            <a:r>
              <a:rPr lang="en-GB" sz="2000" b="1">
                <a:solidFill>
                  <a:srgbClr val="333333"/>
                </a:solidFill>
                <a:latin typeface="Poppins"/>
                <a:ea typeface="Poppins"/>
                <a:cs typeface="Poppins"/>
                <a:sym typeface="Poppins"/>
              </a:rPr>
              <a:t>Recommendations</a:t>
            </a:r>
            <a:endParaRPr sz="2000" b="1">
              <a:solidFill>
                <a:srgbClr val="333333"/>
              </a:solidFill>
              <a:latin typeface="Poppins"/>
              <a:ea typeface="Poppins"/>
              <a:cs typeface="Poppins"/>
              <a:sym typeface="Poppins"/>
            </a:endParaRPr>
          </a:p>
        </p:txBody>
      </p:sp>
      <p:sp>
        <p:nvSpPr>
          <p:cNvPr id="278" name="Google Shape;278;p32"/>
          <p:cNvSpPr txBox="1"/>
          <p:nvPr/>
        </p:nvSpPr>
        <p:spPr>
          <a:xfrm>
            <a:off x="2695825" y="509550"/>
            <a:ext cx="6371400" cy="5110200"/>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1200" b="1">
                <a:solidFill>
                  <a:srgbClr val="434343"/>
                </a:solidFill>
                <a:latin typeface="Poppins"/>
                <a:ea typeface="Poppins"/>
                <a:cs typeface="Poppins"/>
                <a:sym typeface="Poppins"/>
              </a:rPr>
              <a:t>Future research logistics and recruitment</a:t>
            </a:r>
            <a:endParaRPr sz="1200" b="1">
              <a:solidFill>
                <a:srgbClr val="434343"/>
              </a:solidFill>
              <a:latin typeface="Poppins"/>
              <a:ea typeface="Poppins"/>
              <a:cs typeface="Poppins"/>
              <a:sym typeface="Poppins"/>
            </a:endParaRPr>
          </a:p>
          <a:p>
            <a:pPr marL="0" lvl="0" indent="0" algn="just" rtl="0">
              <a:spcBef>
                <a:spcPts val="0"/>
              </a:spcBef>
              <a:spcAft>
                <a:spcPts val="0"/>
              </a:spcAft>
              <a:buNone/>
            </a:pPr>
            <a:endParaRPr sz="1200" b="1">
              <a:solidFill>
                <a:srgbClr val="434343"/>
              </a:solidFill>
              <a:latin typeface="Poppins"/>
              <a:ea typeface="Poppins"/>
              <a:cs typeface="Poppins"/>
              <a:sym typeface="Poppins"/>
            </a:endParaRPr>
          </a:p>
          <a:p>
            <a:pPr marL="457200" lvl="0" indent="-317500" algn="just" rtl="0">
              <a:spcBef>
                <a:spcPts val="0"/>
              </a:spcBef>
              <a:spcAft>
                <a:spcPts val="0"/>
              </a:spcAft>
              <a:buClr>
                <a:srgbClr val="434343"/>
              </a:buClr>
              <a:buSzPts val="1400"/>
              <a:buFont typeface="Poppins"/>
              <a:buChar char="●"/>
            </a:pPr>
            <a:r>
              <a:rPr lang="en-GB" sz="1200">
                <a:solidFill>
                  <a:schemeClr val="dk1"/>
                </a:solidFill>
                <a:latin typeface="Poppins"/>
                <a:ea typeface="Poppins"/>
                <a:cs typeface="Poppins"/>
                <a:sym typeface="Poppins"/>
              </a:rPr>
              <a:t>Pop-up research at taxi ranks operator offices has proven most successful in reaching drivers, including those with low digital or accessibility needs</a:t>
            </a:r>
            <a:br>
              <a:rPr lang="en-GB" sz="1200">
                <a:solidFill>
                  <a:schemeClr val="dk1"/>
                </a:solidFill>
                <a:latin typeface="Poppins"/>
                <a:ea typeface="Poppins"/>
                <a:cs typeface="Poppins"/>
                <a:sym typeface="Poppins"/>
              </a:rPr>
            </a:br>
            <a:endParaRPr sz="1200">
              <a:solidFill>
                <a:schemeClr val="dk1"/>
              </a:solidFill>
              <a:latin typeface="Poppins"/>
              <a:ea typeface="Poppins"/>
              <a:cs typeface="Poppins"/>
              <a:sym typeface="Poppins"/>
            </a:endParaRPr>
          </a:p>
          <a:p>
            <a:pPr marL="457200" lvl="0" indent="-317500" algn="just" rtl="0">
              <a:spcBef>
                <a:spcPts val="0"/>
              </a:spcBef>
              <a:spcAft>
                <a:spcPts val="0"/>
              </a:spcAft>
              <a:buClr>
                <a:srgbClr val="434343"/>
              </a:buClr>
              <a:buSzPts val="1400"/>
              <a:buFont typeface="Poppins"/>
              <a:buChar char="●"/>
            </a:pPr>
            <a:r>
              <a:rPr lang="en-GB" sz="1200">
                <a:solidFill>
                  <a:schemeClr val="dk1"/>
                </a:solidFill>
                <a:latin typeface="Poppins"/>
                <a:ea typeface="Poppins"/>
                <a:cs typeface="Poppins"/>
                <a:sym typeface="Poppins"/>
              </a:rPr>
              <a:t>Future pop-up thought should go into the timing of visits, whether licensing teams should be present to minimise participant bias, and offering incentives so that drivers can stay focused on the session</a:t>
            </a:r>
            <a:br>
              <a:rPr lang="en-GB" sz="1200">
                <a:solidFill>
                  <a:schemeClr val="dk1"/>
                </a:solidFill>
                <a:latin typeface="Poppins"/>
                <a:ea typeface="Poppins"/>
                <a:cs typeface="Poppins"/>
                <a:sym typeface="Poppins"/>
              </a:rPr>
            </a:br>
            <a:endParaRPr sz="1000">
              <a:solidFill>
                <a:schemeClr val="dk1"/>
              </a:solidFill>
              <a:latin typeface="Poppins"/>
              <a:ea typeface="Poppins"/>
              <a:cs typeface="Poppins"/>
              <a:sym typeface="Poppins"/>
            </a:endParaRPr>
          </a:p>
          <a:p>
            <a:pPr marL="0" lvl="0" indent="0" algn="just" rtl="0">
              <a:spcBef>
                <a:spcPts val="0"/>
              </a:spcBef>
              <a:spcAft>
                <a:spcPts val="0"/>
              </a:spcAft>
              <a:buNone/>
            </a:pPr>
            <a:r>
              <a:rPr lang="en-GB" sz="1200" b="1">
                <a:solidFill>
                  <a:srgbClr val="434343"/>
                </a:solidFill>
                <a:latin typeface="Poppins"/>
                <a:ea typeface="Poppins"/>
                <a:cs typeface="Poppins"/>
                <a:sym typeface="Poppins"/>
              </a:rPr>
              <a:t>Future in-person research</a:t>
            </a:r>
            <a:endParaRPr sz="1200" b="1">
              <a:solidFill>
                <a:srgbClr val="434343"/>
              </a:solidFill>
              <a:latin typeface="Poppins"/>
              <a:ea typeface="Poppins"/>
              <a:cs typeface="Poppins"/>
              <a:sym typeface="Poppins"/>
            </a:endParaRPr>
          </a:p>
          <a:p>
            <a:pPr marL="0" lvl="0" indent="0" algn="just" rtl="0">
              <a:spcBef>
                <a:spcPts val="0"/>
              </a:spcBef>
              <a:spcAft>
                <a:spcPts val="0"/>
              </a:spcAft>
              <a:buNone/>
            </a:pPr>
            <a:endParaRPr>
              <a:solidFill>
                <a:schemeClr val="dk1"/>
              </a:solidFill>
              <a:latin typeface="Poppins"/>
              <a:ea typeface="Poppins"/>
              <a:cs typeface="Poppins"/>
              <a:sym typeface="Poppins"/>
            </a:endParaRPr>
          </a:p>
          <a:p>
            <a:pPr marL="0" lvl="0" indent="0" algn="just" rtl="0">
              <a:spcBef>
                <a:spcPts val="0"/>
              </a:spcBef>
              <a:spcAft>
                <a:spcPts val="0"/>
              </a:spcAft>
              <a:buNone/>
            </a:pPr>
            <a:r>
              <a:rPr lang="en-GB" sz="1200">
                <a:solidFill>
                  <a:schemeClr val="dk1"/>
                </a:solidFill>
                <a:latin typeface="Poppins"/>
                <a:ea typeface="Poppins"/>
                <a:cs typeface="Poppins"/>
                <a:sym typeface="Poppins"/>
              </a:rPr>
              <a:t>We recommend the following for any scheduled in-person research sessions:</a:t>
            </a:r>
            <a:endParaRPr sz="1200">
              <a:solidFill>
                <a:schemeClr val="dk1"/>
              </a:solidFill>
              <a:latin typeface="Poppins"/>
              <a:ea typeface="Poppins"/>
              <a:cs typeface="Poppins"/>
              <a:sym typeface="Poppins"/>
            </a:endParaRPr>
          </a:p>
          <a:p>
            <a:pPr marL="0" lvl="0" indent="0" algn="just" rtl="0">
              <a:spcBef>
                <a:spcPts val="0"/>
              </a:spcBef>
              <a:spcAft>
                <a:spcPts val="0"/>
              </a:spcAft>
              <a:buNone/>
            </a:pPr>
            <a:endParaRPr sz="1200">
              <a:solidFill>
                <a:schemeClr val="dk1"/>
              </a:solidFill>
              <a:latin typeface="Poppins"/>
              <a:ea typeface="Poppins"/>
              <a:cs typeface="Poppins"/>
              <a:sym typeface="Poppins"/>
            </a:endParaRPr>
          </a:p>
          <a:p>
            <a:pPr marL="457200" lvl="0" indent="-304800" algn="just" rtl="0">
              <a:spcBef>
                <a:spcPts val="0"/>
              </a:spcBef>
              <a:spcAft>
                <a:spcPts val="0"/>
              </a:spcAft>
              <a:buClr>
                <a:schemeClr val="dk1"/>
              </a:buClr>
              <a:buSzPts val="1200"/>
              <a:buFont typeface="Poppins"/>
              <a:buChar char="●"/>
            </a:pPr>
            <a:r>
              <a:rPr lang="en-GB" sz="1200">
                <a:solidFill>
                  <a:schemeClr val="dk1"/>
                </a:solidFill>
                <a:latin typeface="Poppins"/>
                <a:ea typeface="Poppins"/>
                <a:cs typeface="Poppins"/>
                <a:sym typeface="Poppins"/>
              </a:rPr>
              <a:t>There is anxiety among drivers about going to the council office so future research should be conducted at more neutral locations</a:t>
            </a:r>
            <a:br>
              <a:rPr lang="en-GB" sz="1200">
                <a:solidFill>
                  <a:schemeClr val="dk1"/>
                </a:solidFill>
                <a:latin typeface="Poppins"/>
                <a:ea typeface="Poppins"/>
                <a:cs typeface="Poppins"/>
                <a:sym typeface="Poppins"/>
              </a:rPr>
            </a:br>
            <a:endParaRPr sz="1200">
              <a:solidFill>
                <a:schemeClr val="dk1"/>
              </a:solidFill>
              <a:latin typeface="Poppins"/>
              <a:ea typeface="Poppins"/>
              <a:cs typeface="Poppins"/>
              <a:sym typeface="Poppins"/>
            </a:endParaRPr>
          </a:p>
          <a:p>
            <a:pPr marL="457200" lvl="0" indent="-304800" algn="just" rtl="0">
              <a:spcBef>
                <a:spcPts val="0"/>
              </a:spcBef>
              <a:spcAft>
                <a:spcPts val="0"/>
              </a:spcAft>
              <a:buClr>
                <a:schemeClr val="dk1"/>
              </a:buClr>
              <a:buSzPts val="1200"/>
              <a:buFont typeface="Poppins"/>
              <a:buChar char="●"/>
            </a:pPr>
            <a:r>
              <a:rPr lang="en-GB" sz="1200">
                <a:solidFill>
                  <a:schemeClr val="dk1"/>
                </a:solidFill>
                <a:latin typeface="Poppins"/>
                <a:ea typeface="Poppins"/>
                <a:cs typeface="Poppins"/>
                <a:sym typeface="Poppins"/>
              </a:rPr>
              <a:t>We encountered a lot of difficulty recruiting drivers through local council contacts and would recommend the use of recruitment agencies</a:t>
            </a:r>
            <a:br>
              <a:rPr lang="en-GB" sz="1200">
                <a:solidFill>
                  <a:schemeClr val="dk1"/>
                </a:solidFill>
                <a:latin typeface="Poppins"/>
                <a:ea typeface="Poppins"/>
                <a:cs typeface="Poppins"/>
                <a:sym typeface="Poppins"/>
              </a:rPr>
            </a:br>
            <a:endParaRPr sz="1200">
              <a:solidFill>
                <a:schemeClr val="dk1"/>
              </a:solidFill>
              <a:latin typeface="Poppins"/>
              <a:ea typeface="Poppins"/>
              <a:cs typeface="Poppins"/>
              <a:sym typeface="Poppins"/>
            </a:endParaRPr>
          </a:p>
          <a:p>
            <a:pPr marL="457200" lvl="0" indent="-304800" algn="just" rtl="0">
              <a:spcBef>
                <a:spcPts val="0"/>
              </a:spcBef>
              <a:spcAft>
                <a:spcPts val="0"/>
              </a:spcAft>
              <a:buClr>
                <a:schemeClr val="dk1"/>
              </a:buClr>
              <a:buSzPts val="1200"/>
              <a:buFont typeface="Poppins"/>
              <a:buChar char="●"/>
            </a:pPr>
            <a:r>
              <a:rPr lang="en-GB" sz="1200">
                <a:solidFill>
                  <a:schemeClr val="dk1"/>
                </a:solidFill>
                <a:latin typeface="Poppins"/>
                <a:ea typeface="Poppins"/>
                <a:cs typeface="Poppins"/>
                <a:sym typeface="Poppins"/>
              </a:rPr>
              <a:t>Incentives must be offered for future user research as the absence of this drastically affected the turnout of drivers for research sessions</a:t>
            </a:r>
            <a:br>
              <a:rPr lang="en-GB" sz="1200">
                <a:solidFill>
                  <a:schemeClr val="dk1"/>
                </a:solidFill>
                <a:latin typeface="Poppins"/>
                <a:ea typeface="Poppins"/>
                <a:cs typeface="Poppins"/>
                <a:sym typeface="Poppins"/>
              </a:rPr>
            </a:br>
            <a:endParaRPr b="1">
              <a:solidFill>
                <a:srgbClr val="434343"/>
              </a:solidFill>
              <a:latin typeface="Poppins"/>
              <a:ea typeface="Poppins"/>
              <a:cs typeface="Poppins"/>
              <a:sym typeface="Poppins"/>
            </a:endParaRPr>
          </a:p>
          <a:p>
            <a:pPr marL="0" lvl="0" indent="0" algn="just" rtl="0">
              <a:spcBef>
                <a:spcPts val="0"/>
              </a:spcBef>
              <a:spcAft>
                <a:spcPts val="0"/>
              </a:spcAft>
              <a:buNone/>
            </a:pPr>
            <a:endParaRPr sz="1000">
              <a:solidFill>
                <a:srgbClr val="434343"/>
              </a:solidFill>
              <a:latin typeface="Poppins"/>
              <a:ea typeface="Poppins"/>
              <a:cs typeface="Poppins"/>
              <a:sym typeface="Poppins"/>
            </a:endParaRPr>
          </a:p>
          <a:p>
            <a:pPr marL="0" lvl="0" indent="0" algn="just" rtl="0">
              <a:spcBef>
                <a:spcPts val="0"/>
              </a:spcBef>
              <a:spcAft>
                <a:spcPts val="0"/>
              </a:spcAft>
              <a:buNone/>
            </a:pPr>
            <a:endParaRPr sz="1000">
              <a:solidFill>
                <a:srgbClr val="434343"/>
              </a:solidFill>
              <a:latin typeface="Poppins"/>
              <a:ea typeface="Poppins"/>
              <a:cs typeface="Poppins"/>
              <a:sym typeface="Poppins"/>
            </a:endParaRPr>
          </a:p>
          <a:p>
            <a:pPr marL="0" lvl="0" indent="0" algn="just" rtl="0">
              <a:spcBef>
                <a:spcPts val="0"/>
              </a:spcBef>
              <a:spcAft>
                <a:spcPts val="0"/>
              </a:spcAft>
              <a:buNone/>
            </a:pPr>
            <a:endParaRPr sz="1000">
              <a:solidFill>
                <a:srgbClr val="434343"/>
              </a:solidFill>
              <a:latin typeface="Poppins"/>
              <a:ea typeface="Poppins"/>
              <a:cs typeface="Poppins"/>
              <a:sym typeface="Poppins"/>
            </a:endParaRPr>
          </a:p>
          <a:p>
            <a:pPr marL="0" lvl="0" indent="0" algn="just" rtl="0">
              <a:spcBef>
                <a:spcPts val="0"/>
              </a:spcBef>
              <a:spcAft>
                <a:spcPts val="0"/>
              </a:spcAft>
              <a:buNone/>
            </a:pPr>
            <a:endParaRPr sz="1000">
              <a:solidFill>
                <a:srgbClr val="434343"/>
              </a:solidFill>
              <a:latin typeface="Poppins"/>
              <a:ea typeface="Poppins"/>
              <a:cs typeface="Poppins"/>
              <a:sym typeface="Poppins"/>
            </a:endParaRPr>
          </a:p>
          <a:p>
            <a:pPr marL="0" lvl="0" indent="0" algn="just" rtl="0">
              <a:spcBef>
                <a:spcPts val="0"/>
              </a:spcBef>
              <a:spcAft>
                <a:spcPts val="0"/>
              </a:spcAft>
              <a:buNone/>
            </a:pPr>
            <a:endParaRPr sz="1000">
              <a:solidFill>
                <a:srgbClr val="434343"/>
              </a:solidFill>
              <a:latin typeface="Poppins"/>
              <a:ea typeface="Poppins"/>
              <a:cs typeface="Poppins"/>
              <a:sym typeface="Poppins"/>
            </a:endParaRPr>
          </a:p>
        </p:txBody>
      </p:sp>
      <p:pic>
        <p:nvPicPr>
          <p:cNvPr id="279" name="Google Shape;279;p32"/>
          <p:cNvPicPr preferRelativeResize="0"/>
          <p:nvPr/>
        </p:nvPicPr>
        <p:blipFill>
          <a:blip r:embed="rId3">
            <a:alphaModFix/>
          </a:blip>
          <a:stretch>
            <a:fillRect/>
          </a:stretch>
        </p:blipFill>
        <p:spPr>
          <a:xfrm>
            <a:off x="8524981" y="152636"/>
            <a:ext cx="486000" cy="486000"/>
          </a:xfrm>
          <a:prstGeom prst="ellipse">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33"/>
          <p:cNvSpPr/>
          <p:nvPr/>
        </p:nvSpPr>
        <p:spPr>
          <a:xfrm>
            <a:off x="0" y="0"/>
            <a:ext cx="2147700" cy="51435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3"/>
          <p:cNvSpPr txBox="1"/>
          <p:nvPr/>
        </p:nvSpPr>
        <p:spPr>
          <a:xfrm>
            <a:off x="-150" y="747625"/>
            <a:ext cx="2760600" cy="18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333333"/>
                </a:solidFill>
                <a:latin typeface="Poppins"/>
                <a:ea typeface="Poppins"/>
                <a:cs typeface="Poppins"/>
                <a:sym typeface="Poppins"/>
              </a:rPr>
              <a:t>Future Considerations</a:t>
            </a:r>
            <a:endParaRPr sz="2000" b="1">
              <a:solidFill>
                <a:srgbClr val="333333"/>
              </a:solidFill>
              <a:latin typeface="Poppins"/>
              <a:ea typeface="Poppins"/>
              <a:cs typeface="Poppins"/>
              <a:sym typeface="Poppins"/>
            </a:endParaRPr>
          </a:p>
        </p:txBody>
      </p:sp>
      <p:sp>
        <p:nvSpPr>
          <p:cNvPr id="286" name="Google Shape;286;p33"/>
          <p:cNvSpPr txBox="1"/>
          <p:nvPr/>
        </p:nvSpPr>
        <p:spPr>
          <a:xfrm>
            <a:off x="2296375" y="1038225"/>
            <a:ext cx="6636000" cy="3705000"/>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1200">
                <a:solidFill>
                  <a:srgbClr val="434343"/>
                </a:solidFill>
                <a:latin typeface="Poppins"/>
                <a:ea typeface="Poppins"/>
                <a:cs typeface="Poppins"/>
                <a:sym typeface="Poppins"/>
              </a:rPr>
              <a:t>These are:</a:t>
            </a:r>
            <a:endParaRPr sz="1200">
              <a:solidFill>
                <a:srgbClr val="434343"/>
              </a:solidFill>
              <a:latin typeface="Poppins"/>
              <a:ea typeface="Poppins"/>
              <a:cs typeface="Poppins"/>
              <a:sym typeface="Poppins"/>
            </a:endParaRPr>
          </a:p>
          <a:p>
            <a:pPr marL="0" lvl="0" indent="0" algn="just" rtl="0">
              <a:lnSpc>
                <a:spcPct val="115000"/>
              </a:lnSpc>
              <a:spcBef>
                <a:spcPts val="0"/>
              </a:spcBef>
              <a:spcAft>
                <a:spcPts val="0"/>
              </a:spcAft>
              <a:buNone/>
            </a:pPr>
            <a:endParaRPr sz="900">
              <a:solidFill>
                <a:srgbClr val="434343"/>
              </a:solidFill>
              <a:latin typeface="Poppins"/>
              <a:ea typeface="Poppins"/>
              <a:cs typeface="Poppins"/>
              <a:sym typeface="Poppins"/>
            </a:endParaRPr>
          </a:p>
          <a:p>
            <a:pPr marL="457200" lvl="0" indent="-304800" algn="just" rtl="0">
              <a:lnSpc>
                <a:spcPct val="115000"/>
              </a:lnSpc>
              <a:spcBef>
                <a:spcPts val="0"/>
              </a:spcBef>
              <a:spcAft>
                <a:spcPts val="0"/>
              </a:spcAft>
              <a:buClr>
                <a:srgbClr val="434343"/>
              </a:buClr>
              <a:buSzPts val="1200"/>
              <a:buFont typeface="Poppins"/>
              <a:buChar char="●"/>
            </a:pPr>
            <a:r>
              <a:rPr lang="en-GB" sz="1200" b="1">
                <a:solidFill>
                  <a:srgbClr val="434343"/>
                </a:solidFill>
                <a:latin typeface="Poppins"/>
                <a:ea typeface="Poppins"/>
                <a:cs typeface="Poppins"/>
                <a:sym typeface="Poppins"/>
              </a:rPr>
              <a:t>Deeper integration with other GOV.UK services</a:t>
            </a:r>
            <a:r>
              <a:rPr lang="en-GB" sz="1200">
                <a:solidFill>
                  <a:srgbClr val="434343"/>
                </a:solidFill>
                <a:latin typeface="Poppins"/>
                <a:ea typeface="Poppins"/>
                <a:cs typeface="Poppins"/>
                <a:sym typeface="Poppins"/>
              </a:rPr>
              <a:t> to improve the application renewal process for licence holders</a:t>
            </a:r>
            <a:br>
              <a:rPr lang="en-GB" sz="1200">
                <a:solidFill>
                  <a:srgbClr val="434343"/>
                </a:solidFill>
                <a:latin typeface="Poppins"/>
                <a:ea typeface="Poppins"/>
                <a:cs typeface="Poppins"/>
                <a:sym typeface="Poppins"/>
              </a:rPr>
            </a:br>
            <a:endParaRPr sz="500">
              <a:solidFill>
                <a:srgbClr val="434343"/>
              </a:solidFill>
              <a:latin typeface="Poppins"/>
              <a:ea typeface="Poppins"/>
              <a:cs typeface="Poppins"/>
              <a:sym typeface="Poppins"/>
            </a:endParaRPr>
          </a:p>
          <a:p>
            <a:pPr marL="457200" lvl="0" indent="-304800" algn="just" rtl="0">
              <a:lnSpc>
                <a:spcPct val="115000"/>
              </a:lnSpc>
              <a:spcBef>
                <a:spcPts val="0"/>
              </a:spcBef>
              <a:spcAft>
                <a:spcPts val="0"/>
              </a:spcAft>
              <a:buClr>
                <a:srgbClr val="434343"/>
              </a:buClr>
              <a:buSzPts val="1200"/>
              <a:buFont typeface="Poppins"/>
              <a:buChar char="●"/>
            </a:pPr>
            <a:r>
              <a:rPr lang="en-GB" sz="1200" b="1">
                <a:solidFill>
                  <a:srgbClr val="434343"/>
                </a:solidFill>
                <a:latin typeface="Poppins"/>
                <a:ea typeface="Poppins"/>
                <a:cs typeface="Poppins"/>
                <a:sym typeface="Poppins"/>
              </a:rPr>
              <a:t>Enable licence holders to apply for new licences online </a:t>
            </a:r>
            <a:r>
              <a:rPr lang="en-GB" sz="1200">
                <a:solidFill>
                  <a:srgbClr val="434343"/>
                </a:solidFill>
                <a:latin typeface="Poppins"/>
                <a:ea typeface="Poppins"/>
                <a:cs typeface="Poppins"/>
                <a:sym typeface="Poppins"/>
              </a:rPr>
              <a:t>which would create a smoother transition for licence holders and the licensing team</a:t>
            </a:r>
            <a:br>
              <a:rPr lang="en-GB" sz="1200">
                <a:solidFill>
                  <a:srgbClr val="434343"/>
                </a:solidFill>
                <a:latin typeface="Poppins"/>
                <a:ea typeface="Poppins"/>
                <a:cs typeface="Poppins"/>
                <a:sym typeface="Poppins"/>
              </a:rPr>
            </a:br>
            <a:endParaRPr sz="500">
              <a:solidFill>
                <a:srgbClr val="434343"/>
              </a:solidFill>
              <a:latin typeface="Poppins"/>
              <a:ea typeface="Poppins"/>
              <a:cs typeface="Poppins"/>
              <a:sym typeface="Poppins"/>
            </a:endParaRPr>
          </a:p>
          <a:p>
            <a:pPr marL="457200" lvl="0" indent="-304800" algn="just" rtl="0">
              <a:lnSpc>
                <a:spcPct val="115000"/>
              </a:lnSpc>
              <a:spcBef>
                <a:spcPts val="0"/>
              </a:spcBef>
              <a:spcAft>
                <a:spcPts val="0"/>
              </a:spcAft>
              <a:buClr>
                <a:srgbClr val="434343"/>
              </a:buClr>
              <a:buSzPts val="1200"/>
              <a:buFont typeface="Poppins"/>
              <a:buChar char="●"/>
            </a:pPr>
            <a:r>
              <a:rPr lang="en-GB" sz="1200" b="1">
                <a:solidFill>
                  <a:srgbClr val="434343"/>
                </a:solidFill>
                <a:latin typeface="Poppins"/>
                <a:ea typeface="Poppins"/>
                <a:cs typeface="Poppins"/>
                <a:sym typeface="Poppins"/>
              </a:rPr>
              <a:t>Booking tests and checks online</a:t>
            </a:r>
            <a:r>
              <a:rPr lang="en-GB" sz="1200">
                <a:solidFill>
                  <a:srgbClr val="434343"/>
                </a:solidFill>
                <a:latin typeface="Poppins"/>
                <a:ea typeface="Poppins"/>
                <a:cs typeface="Poppins"/>
                <a:sym typeface="Poppins"/>
              </a:rPr>
              <a:t> so that the licensing team don’t need to send individual reminders to licence holders in more than one way</a:t>
            </a:r>
            <a:br>
              <a:rPr lang="en-GB" sz="1200">
                <a:solidFill>
                  <a:srgbClr val="434343"/>
                </a:solidFill>
                <a:latin typeface="Poppins"/>
                <a:ea typeface="Poppins"/>
                <a:cs typeface="Poppins"/>
                <a:sym typeface="Poppins"/>
              </a:rPr>
            </a:br>
            <a:endParaRPr sz="500">
              <a:solidFill>
                <a:srgbClr val="434343"/>
              </a:solidFill>
              <a:latin typeface="Poppins"/>
              <a:ea typeface="Poppins"/>
              <a:cs typeface="Poppins"/>
              <a:sym typeface="Poppins"/>
            </a:endParaRPr>
          </a:p>
          <a:p>
            <a:pPr marL="457200" lvl="0" indent="-304800" algn="just" rtl="0">
              <a:lnSpc>
                <a:spcPct val="115000"/>
              </a:lnSpc>
              <a:spcBef>
                <a:spcPts val="0"/>
              </a:spcBef>
              <a:spcAft>
                <a:spcPts val="0"/>
              </a:spcAft>
              <a:buClr>
                <a:srgbClr val="434343"/>
              </a:buClr>
              <a:buSzPts val="1200"/>
              <a:buFont typeface="Poppins"/>
              <a:buChar char="●"/>
            </a:pPr>
            <a:r>
              <a:rPr lang="en-GB" sz="1200" b="1">
                <a:solidFill>
                  <a:srgbClr val="434343"/>
                </a:solidFill>
                <a:latin typeface="Poppins"/>
                <a:ea typeface="Poppins"/>
                <a:cs typeface="Poppins"/>
                <a:sym typeface="Poppins"/>
              </a:rPr>
              <a:t>Creating a more rounded operator-focused aspect to the service </a:t>
            </a:r>
            <a:r>
              <a:rPr lang="en-GB" sz="1200">
                <a:solidFill>
                  <a:srgbClr val="434343"/>
                </a:solidFill>
                <a:latin typeface="Poppins"/>
                <a:ea typeface="Poppins"/>
                <a:cs typeface="Poppins"/>
                <a:sym typeface="Poppins"/>
              </a:rPr>
              <a:t>and cater to those who have to oversee multiple licences</a:t>
            </a:r>
            <a:br>
              <a:rPr lang="en-GB" sz="1200">
                <a:solidFill>
                  <a:srgbClr val="434343"/>
                </a:solidFill>
                <a:latin typeface="Poppins"/>
                <a:ea typeface="Poppins"/>
                <a:cs typeface="Poppins"/>
                <a:sym typeface="Poppins"/>
              </a:rPr>
            </a:br>
            <a:endParaRPr sz="500">
              <a:solidFill>
                <a:srgbClr val="434343"/>
              </a:solidFill>
              <a:latin typeface="Poppins"/>
              <a:ea typeface="Poppins"/>
              <a:cs typeface="Poppins"/>
              <a:sym typeface="Poppins"/>
            </a:endParaRPr>
          </a:p>
          <a:p>
            <a:pPr marL="457200" lvl="0" indent="-304800" algn="just" rtl="0">
              <a:lnSpc>
                <a:spcPct val="115000"/>
              </a:lnSpc>
              <a:spcBef>
                <a:spcPts val="0"/>
              </a:spcBef>
              <a:spcAft>
                <a:spcPts val="0"/>
              </a:spcAft>
              <a:buClr>
                <a:srgbClr val="434343"/>
              </a:buClr>
              <a:buSzPts val="1200"/>
              <a:buFont typeface="Poppins"/>
              <a:buChar char="●"/>
            </a:pPr>
            <a:r>
              <a:rPr lang="en-GB" sz="1200" b="1">
                <a:solidFill>
                  <a:srgbClr val="434343"/>
                </a:solidFill>
                <a:latin typeface="Poppins"/>
                <a:ea typeface="Poppins"/>
                <a:cs typeface="Poppins"/>
                <a:sym typeface="Poppins"/>
              </a:rPr>
              <a:t>A document storage system </a:t>
            </a:r>
            <a:r>
              <a:rPr lang="en-GB" sz="1200">
                <a:solidFill>
                  <a:srgbClr val="434343"/>
                </a:solidFill>
                <a:latin typeface="Poppins"/>
                <a:ea typeface="Poppins"/>
                <a:cs typeface="Poppins"/>
                <a:sym typeface="Poppins"/>
              </a:rPr>
              <a:t>to help all users easily and quickly submit documents to the licensing teams and create peace of mind</a:t>
            </a:r>
            <a:br>
              <a:rPr lang="en-GB" sz="1200" b="1">
                <a:solidFill>
                  <a:srgbClr val="434343"/>
                </a:solidFill>
                <a:latin typeface="Poppins"/>
                <a:ea typeface="Poppins"/>
                <a:cs typeface="Poppins"/>
                <a:sym typeface="Poppins"/>
              </a:rPr>
            </a:br>
            <a:endParaRPr sz="500" b="1">
              <a:solidFill>
                <a:srgbClr val="434343"/>
              </a:solidFill>
              <a:latin typeface="Poppins"/>
              <a:ea typeface="Poppins"/>
              <a:cs typeface="Poppins"/>
              <a:sym typeface="Poppins"/>
            </a:endParaRPr>
          </a:p>
          <a:p>
            <a:pPr marL="457200" lvl="0" indent="-304800" algn="just" rtl="0">
              <a:lnSpc>
                <a:spcPct val="115000"/>
              </a:lnSpc>
              <a:spcBef>
                <a:spcPts val="0"/>
              </a:spcBef>
              <a:spcAft>
                <a:spcPts val="0"/>
              </a:spcAft>
              <a:buClr>
                <a:srgbClr val="434343"/>
              </a:buClr>
              <a:buSzPts val="1200"/>
              <a:buFont typeface="Poppins"/>
              <a:buChar char="●"/>
            </a:pPr>
            <a:r>
              <a:rPr lang="en-GB" sz="1200" b="1">
                <a:solidFill>
                  <a:srgbClr val="434343"/>
                </a:solidFill>
                <a:latin typeface="Poppins"/>
                <a:ea typeface="Poppins"/>
                <a:cs typeface="Poppins"/>
                <a:sym typeface="Poppins"/>
              </a:rPr>
              <a:t>Feedback on the licensing team </a:t>
            </a:r>
            <a:r>
              <a:rPr lang="en-GB" sz="1200">
                <a:solidFill>
                  <a:srgbClr val="434343"/>
                </a:solidFill>
                <a:latin typeface="Poppins"/>
                <a:ea typeface="Poppins"/>
                <a:cs typeface="Poppins"/>
                <a:sym typeface="Poppins"/>
              </a:rPr>
              <a:t>to improve their relationship with licence holders and create a better working system between both users as feedback on issues can be received quicker</a:t>
            </a:r>
            <a:endParaRPr sz="1200">
              <a:solidFill>
                <a:srgbClr val="434343"/>
              </a:solidFill>
              <a:latin typeface="Poppins"/>
              <a:ea typeface="Poppins"/>
              <a:cs typeface="Poppins"/>
              <a:sym typeface="Poppins"/>
            </a:endParaRPr>
          </a:p>
        </p:txBody>
      </p:sp>
      <p:pic>
        <p:nvPicPr>
          <p:cNvPr id="287" name="Google Shape;287;p33"/>
          <p:cNvPicPr preferRelativeResize="0"/>
          <p:nvPr/>
        </p:nvPicPr>
        <p:blipFill>
          <a:blip r:embed="rId3">
            <a:alphaModFix/>
          </a:blip>
          <a:stretch>
            <a:fillRect/>
          </a:stretch>
        </p:blipFill>
        <p:spPr>
          <a:xfrm>
            <a:off x="8524981" y="152636"/>
            <a:ext cx="486000" cy="486000"/>
          </a:xfrm>
          <a:prstGeom prst="ellipse">
            <a:avLst/>
          </a:prstGeom>
          <a:noFill/>
          <a:ln>
            <a:noFill/>
          </a:ln>
        </p:spPr>
      </p:pic>
      <p:sp>
        <p:nvSpPr>
          <p:cNvPr id="288" name="Google Shape;288;p33"/>
          <p:cNvSpPr txBox="1"/>
          <p:nvPr/>
        </p:nvSpPr>
        <p:spPr>
          <a:xfrm>
            <a:off x="2296375" y="225050"/>
            <a:ext cx="5902500" cy="7296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Clr>
                <a:schemeClr val="dk1"/>
              </a:buClr>
              <a:buSzPts val="1100"/>
              <a:buFont typeface="Arial"/>
              <a:buNone/>
            </a:pPr>
            <a:r>
              <a:rPr lang="en-GB" sz="1200">
                <a:solidFill>
                  <a:srgbClr val="434343"/>
                </a:solidFill>
                <a:latin typeface="Poppins"/>
                <a:ea typeface="Poppins"/>
                <a:cs typeface="Poppins"/>
                <a:sym typeface="Poppins"/>
              </a:rPr>
              <a:t>Upon completion</a:t>
            </a:r>
            <a:r>
              <a:rPr lang="en-GB" sz="1200" b="1">
                <a:solidFill>
                  <a:srgbClr val="434343"/>
                </a:solidFill>
                <a:latin typeface="Poppins"/>
                <a:ea typeface="Poppins"/>
                <a:cs typeface="Poppins"/>
                <a:sym typeface="Poppins"/>
              </a:rPr>
              <a:t> </a:t>
            </a:r>
            <a:r>
              <a:rPr lang="en-GB" sz="1200">
                <a:solidFill>
                  <a:srgbClr val="434343"/>
                </a:solidFill>
                <a:latin typeface="Poppins"/>
                <a:ea typeface="Poppins"/>
                <a:cs typeface="Poppins"/>
                <a:sym typeface="Poppins"/>
              </a:rPr>
              <a:t>of the project, we have </a:t>
            </a:r>
            <a:r>
              <a:rPr lang="en-GB" sz="1200" b="1">
                <a:solidFill>
                  <a:srgbClr val="434343"/>
                </a:solidFill>
                <a:latin typeface="Poppins"/>
                <a:ea typeface="Poppins"/>
                <a:cs typeface="Poppins"/>
                <a:sym typeface="Poppins"/>
              </a:rPr>
              <a:t>six</a:t>
            </a:r>
            <a:r>
              <a:rPr lang="en-GB" sz="1200">
                <a:solidFill>
                  <a:srgbClr val="434343"/>
                </a:solidFill>
                <a:latin typeface="Poppins"/>
                <a:ea typeface="Poppins"/>
                <a:cs typeface="Poppins"/>
                <a:sym typeface="Poppins"/>
              </a:rPr>
              <a:t> considerations for the future that we would recommend be fully developed for a successful live digital licensing service.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34"/>
          <p:cNvSpPr/>
          <p:nvPr/>
        </p:nvSpPr>
        <p:spPr>
          <a:xfrm>
            <a:off x="0" y="0"/>
            <a:ext cx="2124900" cy="51435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4"/>
          <p:cNvSpPr txBox="1"/>
          <p:nvPr/>
        </p:nvSpPr>
        <p:spPr>
          <a:xfrm>
            <a:off x="-150" y="747625"/>
            <a:ext cx="2254200" cy="18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333333"/>
                </a:solidFill>
                <a:latin typeface="Poppins"/>
                <a:ea typeface="Poppins"/>
                <a:cs typeface="Poppins"/>
                <a:sym typeface="Poppins"/>
              </a:rPr>
              <a:t>Recommended Model</a:t>
            </a:r>
            <a:endParaRPr sz="2000" b="1">
              <a:solidFill>
                <a:srgbClr val="333333"/>
              </a:solidFill>
              <a:latin typeface="Poppins"/>
              <a:ea typeface="Poppins"/>
              <a:cs typeface="Poppins"/>
              <a:sym typeface="Poppins"/>
            </a:endParaRPr>
          </a:p>
        </p:txBody>
      </p:sp>
      <p:sp>
        <p:nvSpPr>
          <p:cNvPr id="295" name="Google Shape;295;p34"/>
          <p:cNvSpPr txBox="1"/>
          <p:nvPr/>
        </p:nvSpPr>
        <p:spPr>
          <a:xfrm>
            <a:off x="2449275" y="661950"/>
            <a:ext cx="6618000" cy="3294000"/>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endParaRPr sz="1500">
              <a:solidFill>
                <a:srgbClr val="434343"/>
              </a:solidFill>
              <a:latin typeface="Poppins"/>
              <a:ea typeface="Poppins"/>
              <a:cs typeface="Poppins"/>
              <a:sym typeface="Poppins"/>
            </a:endParaRPr>
          </a:p>
          <a:p>
            <a:pPr marL="457200" lvl="0" indent="-336550" algn="just" rtl="0">
              <a:spcBef>
                <a:spcPts val="0"/>
              </a:spcBef>
              <a:spcAft>
                <a:spcPts val="0"/>
              </a:spcAft>
              <a:buClr>
                <a:srgbClr val="434343"/>
              </a:buClr>
              <a:buSzPts val="1700"/>
              <a:buFont typeface="Poppins"/>
              <a:buChar char="●"/>
            </a:pPr>
            <a:r>
              <a:rPr lang="en-GB" sz="1700">
                <a:solidFill>
                  <a:srgbClr val="434343"/>
                </a:solidFill>
                <a:latin typeface="Poppins"/>
                <a:ea typeface="Poppins"/>
                <a:cs typeface="Poppins"/>
                <a:sym typeface="Poppins"/>
              </a:rPr>
              <a:t>Delivery partner working across councils to provide a </a:t>
            </a:r>
            <a:r>
              <a:rPr lang="en-GB" sz="1700" b="1">
                <a:solidFill>
                  <a:srgbClr val="434343"/>
                </a:solidFill>
                <a:latin typeface="Poppins"/>
                <a:ea typeface="Poppins"/>
                <a:cs typeface="Poppins"/>
                <a:sym typeface="Poppins"/>
              </a:rPr>
              <a:t>common hosted cloud-based solution</a:t>
            </a:r>
            <a:r>
              <a:rPr lang="en-GB" sz="1700">
                <a:solidFill>
                  <a:srgbClr val="434343"/>
                </a:solidFill>
                <a:latin typeface="Poppins"/>
                <a:ea typeface="Poppins"/>
                <a:cs typeface="Poppins"/>
                <a:sym typeface="Poppins"/>
              </a:rPr>
              <a:t>. </a:t>
            </a:r>
            <a:endParaRPr sz="1700">
              <a:solidFill>
                <a:srgbClr val="434343"/>
              </a:solidFill>
              <a:latin typeface="Poppins"/>
              <a:ea typeface="Poppins"/>
              <a:cs typeface="Poppins"/>
              <a:sym typeface="Poppins"/>
            </a:endParaRPr>
          </a:p>
          <a:p>
            <a:pPr marL="0" lvl="0" indent="0" algn="just" rtl="0">
              <a:spcBef>
                <a:spcPts val="0"/>
              </a:spcBef>
              <a:spcAft>
                <a:spcPts val="0"/>
              </a:spcAft>
              <a:buNone/>
            </a:pPr>
            <a:endParaRPr sz="1700">
              <a:solidFill>
                <a:srgbClr val="434343"/>
              </a:solidFill>
              <a:latin typeface="Poppins"/>
              <a:ea typeface="Poppins"/>
              <a:cs typeface="Poppins"/>
              <a:sym typeface="Poppins"/>
            </a:endParaRPr>
          </a:p>
          <a:p>
            <a:pPr marL="0" lvl="0" indent="0" algn="just" rtl="0">
              <a:spcBef>
                <a:spcPts val="0"/>
              </a:spcBef>
              <a:spcAft>
                <a:spcPts val="0"/>
              </a:spcAft>
              <a:buNone/>
            </a:pPr>
            <a:endParaRPr sz="1700">
              <a:solidFill>
                <a:srgbClr val="434343"/>
              </a:solidFill>
              <a:latin typeface="Poppins"/>
              <a:ea typeface="Poppins"/>
              <a:cs typeface="Poppins"/>
              <a:sym typeface="Poppins"/>
            </a:endParaRPr>
          </a:p>
          <a:p>
            <a:pPr marL="457200" lvl="0" indent="-336550" algn="just" rtl="0">
              <a:spcBef>
                <a:spcPts val="0"/>
              </a:spcBef>
              <a:spcAft>
                <a:spcPts val="0"/>
              </a:spcAft>
              <a:buClr>
                <a:srgbClr val="434343"/>
              </a:buClr>
              <a:buSzPts val="1700"/>
              <a:buFont typeface="Poppins"/>
              <a:buChar char="●"/>
            </a:pPr>
            <a:r>
              <a:rPr lang="en-GB" sz="1700" b="1">
                <a:solidFill>
                  <a:srgbClr val="434343"/>
                </a:solidFill>
                <a:latin typeface="Poppins"/>
                <a:ea typeface="Poppins"/>
                <a:cs typeface="Poppins"/>
                <a:sym typeface="Poppins"/>
              </a:rPr>
              <a:t>Multi tenancy</a:t>
            </a:r>
            <a:r>
              <a:rPr lang="en-GB" sz="1700">
                <a:solidFill>
                  <a:srgbClr val="434343"/>
                </a:solidFill>
                <a:latin typeface="Poppins"/>
                <a:ea typeface="Poppins"/>
                <a:cs typeface="Poppins"/>
                <a:sym typeface="Poppins"/>
              </a:rPr>
              <a:t> approach  - removes responsibility for maintaining and supporting own version of  service</a:t>
            </a:r>
            <a:endParaRPr sz="1700">
              <a:solidFill>
                <a:srgbClr val="434343"/>
              </a:solidFill>
              <a:latin typeface="Poppins"/>
              <a:ea typeface="Poppins"/>
              <a:cs typeface="Poppins"/>
              <a:sym typeface="Poppins"/>
            </a:endParaRPr>
          </a:p>
          <a:p>
            <a:pPr marL="0" lvl="0" indent="0" algn="just" rtl="0">
              <a:spcBef>
                <a:spcPts val="0"/>
              </a:spcBef>
              <a:spcAft>
                <a:spcPts val="0"/>
              </a:spcAft>
              <a:buNone/>
            </a:pPr>
            <a:endParaRPr sz="1700">
              <a:solidFill>
                <a:srgbClr val="434343"/>
              </a:solidFill>
              <a:latin typeface="Poppins"/>
              <a:ea typeface="Poppins"/>
              <a:cs typeface="Poppins"/>
              <a:sym typeface="Poppins"/>
            </a:endParaRPr>
          </a:p>
          <a:p>
            <a:pPr marL="0" lvl="0" indent="0" algn="just" rtl="0">
              <a:spcBef>
                <a:spcPts val="0"/>
              </a:spcBef>
              <a:spcAft>
                <a:spcPts val="0"/>
              </a:spcAft>
              <a:buNone/>
            </a:pPr>
            <a:endParaRPr sz="1700">
              <a:solidFill>
                <a:srgbClr val="434343"/>
              </a:solidFill>
              <a:latin typeface="Poppins"/>
              <a:ea typeface="Poppins"/>
              <a:cs typeface="Poppins"/>
              <a:sym typeface="Poppins"/>
            </a:endParaRPr>
          </a:p>
          <a:p>
            <a:pPr marL="457200" lvl="0" indent="-336550" algn="just" rtl="0">
              <a:spcBef>
                <a:spcPts val="0"/>
              </a:spcBef>
              <a:spcAft>
                <a:spcPts val="0"/>
              </a:spcAft>
              <a:buClr>
                <a:srgbClr val="434343"/>
              </a:buClr>
              <a:buSzPts val="1700"/>
              <a:buFont typeface="Poppins"/>
              <a:buChar char="●"/>
            </a:pPr>
            <a:r>
              <a:rPr lang="en-GB" sz="1700">
                <a:solidFill>
                  <a:srgbClr val="434343"/>
                </a:solidFill>
                <a:latin typeface="Poppins"/>
                <a:ea typeface="Poppins"/>
                <a:cs typeface="Poppins"/>
                <a:sym typeface="Poppins"/>
              </a:rPr>
              <a:t>Delivery partner will help create </a:t>
            </a:r>
            <a:r>
              <a:rPr lang="en-GB" sz="1700" b="1">
                <a:solidFill>
                  <a:srgbClr val="434343"/>
                </a:solidFill>
                <a:latin typeface="Poppins"/>
                <a:ea typeface="Poppins"/>
                <a:cs typeface="Poppins"/>
                <a:sym typeface="Poppins"/>
              </a:rPr>
              <a:t>alignment and coordinate</a:t>
            </a:r>
            <a:r>
              <a:rPr lang="en-GB" sz="1700">
                <a:solidFill>
                  <a:srgbClr val="434343"/>
                </a:solidFill>
                <a:latin typeface="Poppins"/>
                <a:ea typeface="Poppins"/>
                <a:cs typeface="Poppins"/>
                <a:sym typeface="Poppins"/>
              </a:rPr>
              <a:t> across the councils helping achieve the vision of a </a:t>
            </a:r>
            <a:r>
              <a:rPr lang="en-GB" sz="1700" b="1">
                <a:solidFill>
                  <a:srgbClr val="434343"/>
                </a:solidFill>
                <a:latin typeface="Poppins"/>
                <a:ea typeface="Poppins"/>
                <a:cs typeface="Poppins"/>
                <a:sym typeface="Poppins"/>
              </a:rPr>
              <a:t>standardised</a:t>
            </a:r>
            <a:r>
              <a:rPr lang="en-GB" sz="1700">
                <a:solidFill>
                  <a:srgbClr val="434343"/>
                </a:solidFill>
                <a:latin typeface="Poppins"/>
                <a:ea typeface="Poppins"/>
                <a:cs typeface="Poppins"/>
                <a:sym typeface="Poppins"/>
              </a:rPr>
              <a:t> Taxi Platform</a:t>
            </a:r>
            <a:endParaRPr sz="1500">
              <a:solidFill>
                <a:srgbClr val="434343"/>
              </a:solidFill>
              <a:latin typeface="Poppins"/>
              <a:ea typeface="Poppins"/>
              <a:cs typeface="Poppins"/>
              <a:sym typeface="Poppins"/>
            </a:endParaRPr>
          </a:p>
        </p:txBody>
      </p:sp>
      <p:pic>
        <p:nvPicPr>
          <p:cNvPr id="296" name="Google Shape;296;p34"/>
          <p:cNvPicPr preferRelativeResize="0"/>
          <p:nvPr/>
        </p:nvPicPr>
        <p:blipFill>
          <a:blip r:embed="rId3">
            <a:alphaModFix/>
          </a:blip>
          <a:stretch>
            <a:fillRect/>
          </a:stretch>
        </p:blipFill>
        <p:spPr>
          <a:xfrm>
            <a:off x="8508276" y="162740"/>
            <a:ext cx="486000" cy="4860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5B80D"/>
        </a:solidFill>
        <a:effectLst/>
      </p:bgPr>
    </p:bg>
    <p:spTree>
      <p:nvGrpSpPr>
        <p:cNvPr id="1" name="Shape 300"/>
        <p:cNvGrpSpPr/>
        <p:nvPr/>
      </p:nvGrpSpPr>
      <p:grpSpPr>
        <a:xfrm>
          <a:off x="0" y="0"/>
          <a:ext cx="0" cy="0"/>
          <a:chOff x="0" y="0"/>
          <a:chExt cx="0" cy="0"/>
        </a:xfrm>
      </p:grpSpPr>
      <p:sp>
        <p:nvSpPr>
          <p:cNvPr id="301" name="Google Shape;301;p35"/>
          <p:cNvSpPr txBox="1">
            <a:spLocks noGrp="1"/>
          </p:cNvSpPr>
          <p:nvPr>
            <p:ph type="ctrTitle"/>
          </p:nvPr>
        </p:nvSpPr>
        <p:spPr>
          <a:xfrm>
            <a:off x="352325" y="911700"/>
            <a:ext cx="5096700" cy="1251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sz="3500" b="1">
                <a:solidFill>
                  <a:srgbClr val="333333"/>
                </a:solidFill>
                <a:latin typeface="Poppins"/>
                <a:ea typeface="Poppins"/>
                <a:cs typeface="Poppins"/>
                <a:sym typeface="Poppins"/>
              </a:rPr>
              <a:t>Thank you! </a:t>
            </a:r>
            <a:br>
              <a:rPr lang="en-GB" sz="3500" b="1">
                <a:solidFill>
                  <a:srgbClr val="333333"/>
                </a:solidFill>
                <a:latin typeface="Poppins"/>
                <a:ea typeface="Poppins"/>
                <a:cs typeface="Poppins"/>
                <a:sym typeface="Poppins"/>
              </a:rPr>
            </a:br>
            <a:r>
              <a:rPr lang="en-GB" sz="3500" b="1">
                <a:solidFill>
                  <a:srgbClr val="333333"/>
                </a:solidFill>
                <a:latin typeface="Poppins"/>
                <a:ea typeface="Poppins"/>
                <a:cs typeface="Poppins"/>
                <a:sym typeface="Poppins"/>
              </a:rPr>
              <a:t>Q&amp;A</a:t>
            </a:r>
            <a:endParaRPr sz="3500" b="1">
              <a:solidFill>
                <a:srgbClr val="333333"/>
              </a:solidFill>
              <a:latin typeface="Poppins"/>
              <a:ea typeface="Poppins"/>
              <a:cs typeface="Poppins"/>
              <a:sym typeface="Poppins"/>
            </a:endParaRPr>
          </a:p>
        </p:txBody>
      </p:sp>
      <p:pic>
        <p:nvPicPr>
          <p:cNvPr id="302" name="Google Shape;302;p35"/>
          <p:cNvPicPr preferRelativeResize="0"/>
          <p:nvPr/>
        </p:nvPicPr>
        <p:blipFill>
          <a:blip r:embed="rId3">
            <a:alphaModFix/>
          </a:blip>
          <a:stretch>
            <a:fillRect/>
          </a:stretch>
        </p:blipFill>
        <p:spPr>
          <a:xfrm>
            <a:off x="5198038" y="1220150"/>
            <a:ext cx="3505200" cy="2590800"/>
          </a:xfrm>
          <a:prstGeom prst="rect">
            <a:avLst/>
          </a:prstGeom>
          <a:noFill/>
          <a:ln>
            <a:noFill/>
          </a:ln>
        </p:spPr>
      </p:pic>
      <p:sp>
        <p:nvSpPr>
          <p:cNvPr id="303" name="Google Shape;303;p35"/>
          <p:cNvSpPr txBox="1"/>
          <p:nvPr/>
        </p:nvSpPr>
        <p:spPr>
          <a:xfrm>
            <a:off x="450000" y="2980200"/>
            <a:ext cx="4389300" cy="369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600"/>
              </a:spcAft>
              <a:buNone/>
            </a:pPr>
            <a:endParaRPr sz="1200">
              <a:solidFill>
                <a:srgbClr val="333333"/>
              </a:solidFill>
              <a:latin typeface="Poppins"/>
              <a:ea typeface="Poppins"/>
              <a:cs typeface="Poppins"/>
              <a:sym typeface="Poppins"/>
            </a:endParaRPr>
          </a:p>
        </p:txBody>
      </p:sp>
      <p:pic>
        <p:nvPicPr>
          <p:cNvPr id="304" name="Google Shape;304;p35"/>
          <p:cNvPicPr preferRelativeResize="0"/>
          <p:nvPr/>
        </p:nvPicPr>
        <p:blipFill>
          <a:blip r:embed="rId4">
            <a:alphaModFix/>
          </a:blip>
          <a:stretch>
            <a:fillRect/>
          </a:stretch>
        </p:blipFill>
        <p:spPr>
          <a:xfrm>
            <a:off x="8508276" y="162740"/>
            <a:ext cx="486000" cy="486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5"/>
        <p:cNvGrpSpPr/>
        <p:nvPr/>
      </p:nvGrpSpPr>
      <p:grpSpPr>
        <a:xfrm>
          <a:off x="0" y="0"/>
          <a:ext cx="0" cy="0"/>
          <a:chOff x="0" y="0"/>
          <a:chExt cx="0" cy="0"/>
        </a:xfrm>
      </p:grpSpPr>
      <p:sp>
        <p:nvSpPr>
          <p:cNvPr id="76" name="Google Shape;76;p15"/>
          <p:cNvSpPr/>
          <p:nvPr/>
        </p:nvSpPr>
        <p:spPr>
          <a:xfrm>
            <a:off x="0" y="0"/>
            <a:ext cx="9144000" cy="10458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5"/>
          <p:cNvSpPr txBox="1">
            <a:spLocks noGrp="1"/>
          </p:cNvSpPr>
          <p:nvPr>
            <p:ph type="ctrTitle"/>
          </p:nvPr>
        </p:nvSpPr>
        <p:spPr>
          <a:xfrm>
            <a:off x="337575" y="141600"/>
            <a:ext cx="8212500" cy="762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sz="3000" b="1">
                <a:solidFill>
                  <a:srgbClr val="333333"/>
                </a:solidFill>
                <a:latin typeface="Poppins"/>
                <a:ea typeface="Poppins"/>
                <a:cs typeface="Poppins"/>
                <a:sym typeface="Poppins"/>
              </a:rPr>
              <a:t>Alpha Structure </a:t>
            </a:r>
            <a:endParaRPr sz="3000" b="1">
              <a:solidFill>
                <a:srgbClr val="333333"/>
              </a:solidFill>
              <a:latin typeface="Poppins"/>
              <a:ea typeface="Poppins"/>
              <a:cs typeface="Poppins"/>
              <a:sym typeface="Poppins"/>
            </a:endParaRPr>
          </a:p>
        </p:txBody>
      </p:sp>
      <p:sp>
        <p:nvSpPr>
          <p:cNvPr id="78" name="Google Shape;78;p15"/>
          <p:cNvSpPr txBox="1"/>
          <p:nvPr/>
        </p:nvSpPr>
        <p:spPr>
          <a:xfrm>
            <a:off x="9742550" y="3022800"/>
            <a:ext cx="3409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79" name="Google Shape;79;p15"/>
          <p:cNvSpPr txBox="1"/>
          <p:nvPr/>
        </p:nvSpPr>
        <p:spPr>
          <a:xfrm>
            <a:off x="146550" y="1260000"/>
            <a:ext cx="8361600" cy="400200"/>
          </a:xfrm>
          <a:prstGeom prst="rect">
            <a:avLst/>
          </a:prstGeom>
          <a:noFill/>
          <a:ln>
            <a:noFill/>
          </a:ln>
        </p:spPr>
        <p:txBody>
          <a:bodyPr spcFirstLastPara="1" wrap="square" lIns="91425" tIns="91425" rIns="91425" bIns="91425" anchor="t" anchorCtr="0">
            <a:spAutoFit/>
          </a:bodyPr>
          <a:lstStyle/>
          <a:p>
            <a:pPr marL="0" lvl="0" indent="0" algn="l" rtl="0">
              <a:spcBef>
                <a:spcPts val="300"/>
              </a:spcBef>
              <a:spcAft>
                <a:spcPts val="0"/>
              </a:spcAft>
              <a:buNone/>
            </a:pPr>
            <a:endParaRPr>
              <a:latin typeface="Poppins"/>
              <a:ea typeface="Poppins"/>
              <a:cs typeface="Poppins"/>
              <a:sym typeface="Poppins"/>
            </a:endParaRPr>
          </a:p>
        </p:txBody>
      </p:sp>
      <p:sp>
        <p:nvSpPr>
          <p:cNvPr id="80" name="Google Shape;80;p15"/>
          <p:cNvSpPr/>
          <p:nvPr/>
        </p:nvSpPr>
        <p:spPr>
          <a:xfrm>
            <a:off x="7792417" y="2612996"/>
            <a:ext cx="1303800" cy="225900"/>
          </a:xfrm>
          <a:prstGeom prst="roundRect">
            <a:avLst>
              <a:gd name="adj" fmla="val 16667"/>
            </a:avLst>
          </a:prstGeom>
          <a:gradFill>
            <a:gsLst>
              <a:gs pos="0">
                <a:srgbClr val="D4E5F5"/>
              </a:gs>
              <a:gs pos="100000">
                <a:srgbClr val="70A4D5"/>
              </a:gs>
            </a:gsLst>
            <a:path path="circle">
              <a:fillToRect l="50000" t="50000" r="50000" b="50000"/>
            </a:path>
            <a:tileRect/>
          </a:gradFill>
          <a:ln w="38100"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900"/>
              <a:t>Recommendations  </a:t>
            </a:r>
            <a:endParaRPr sz="900"/>
          </a:p>
        </p:txBody>
      </p:sp>
      <p:sp>
        <p:nvSpPr>
          <p:cNvPr id="81" name="Google Shape;81;p15"/>
          <p:cNvSpPr/>
          <p:nvPr/>
        </p:nvSpPr>
        <p:spPr>
          <a:xfrm>
            <a:off x="1214175" y="1609250"/>
            <a:ext cx="1728000" cy="225900"/>
          </a:xfrm>
          <a:prstGeom prst="roundRect">
            <a:avLst>
              <a:gd name="adj" fmla="val 16667"/>
            </a:avLst>
          </a:prstGeom>
          <a:gradFill>
            <a:gsLst>
              <a:gs pos="0">
                <a:srgbClr val="D4E5F5"/>
              </a:gs>
              <a:gs pos="100000">
                <a:srgbClr val="70A4D5"/>
              </a:gs>
            </a:gsLst>
            <a:path path="circle">
              <a:fillToRect l="50000" t="50000" r="50000" b="50000"/>
            </a:path>
            <a:tileRect/>
          </a:gradFill>
          <a:ln w="38100"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sz="900"/>
              <a:t>Establishing Success Criteria</a:t>
            </a:r>
            <a:endParaRPr sz="900"/>
          </a:p>
        </p:txBody>
      </p:sp>
      <p:sp>
        <p:nvSpPr>
          <p:cNvPr id="82" name="Google Shape;82;p15"/>
          <p:cNvSpPr/>
          <p:nvPr/>
        </p:nvSpPr>
        <p:spPr>
          <a:xfrm>
            <a:off x="4505575" y="2181964"/>
            <a:ext cx="1619100" cy="225900"/>
          </a:xfrm>
          <a:prstGeom prst="roundRect">
            <a:avLst>
              <a:gd name="adj" fmla="val 16667"/>
            </a:avLst>
          </a:prstGeom>
          <a:gradFill>
            <a:gsLst>
              <a:gs pos="0">
                <a:srgbClr val="D4E5F5"/>
              </a:gs>
              <a:gs pos="100000">
                <a:srgbClr val="70A4D5"/>
              </a:gs>
            </a:gsLst>
            <a:path path="circle">
              <a:fillToRect l="50000" t="50000" r="50000" b="50000"/>
            </a:path>
            <a:tileRect/>
          </a:gradFill>
          <a:ln w="38100"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900"/>
              <a:t>Establishing User Needs</a:t>
            </a:r>
            <a:endParaRPr sz="900"/>
          </a:p>
        </p:txBody>
      </p:sp>
      <p:sp>
        <p:nvSpPr>
          <p:cNvPr id="83" name="Google Shape;83;p15"/>
          <p:cNvSpPr/>
          <p:nvPr/>
        </p:nvSpPr>
        <p:spPr>
          <a:xfrm>
            <a:off x="6124535" y="2419889"/>
            <a:ext cx="1619100" cy="225900"/>
          </a:xfrm>
          <a:prstGeom prst="roundRect">
            <a:avLst>
              <a:gd name="adj" fmla="val 16667"/>
            </a:avLst>
          </a:prstGeom>
          <a:gradFill>
            <a:gsLst>
              <a:gs pos="0">
                <a:srgbClr val="D4E5F5"/>
              </a:gs>
              <a:gs pos="100000">
                <a:srgbClr val="70A4D5"/>
              </a:gs>
            </a:gsLst>
            <a:path path="circle">
              <a:fillToRect l="50000" t="50000" r="50000" b="50000"/>
            </a:path>
            <a:tileRect/>
          </a:gradFill>
          <a:ln w="38100"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900"/>
              <a:t>Assess Desirability</a:t>
            </a:r>
            <a:endParaRPr sz="900"/>
          </a:p>
        </p:txBody>
      </p:sp>
      <p:sp>
        <p:nvSpPr>
          <p:cNvPr id="84" name="Google Shape;84;p15"/>
          <p:cNvSpPr/>
          <p:nvPr/>
        </p:nvSpPr>
        <p:spPr>
          <a:xfrm>
            <a:off x="7838044" y="2942275"/>
            <a:ext cx="1234500" cy="180900"/>
          </a:xfrm>
          <a:prstGeom prst="roundRect">
            <a:avLst>
              <a:gd name="adj" fmla="val 16667"/>
            </a:avLst>
          </a:prstGeom>
          <a:gradFill>
            <a:gsLst>
              <a:gs pos="0">
                <a:srgbClr val="D4E5F5"/>
              </a:gs>
              <a:gs pos="100000">
                <a:srgbClr val="70A4D5"/>
              </a:gs>
            </a:gsLst>
            <a:path path="circle">
              <a:fillToRect l="50000" t="50000" r="50000" b="50000"/>
            </a:path>
            <a:tileRect/>
          </a:gradFill>
          <a:ln w="38100"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900"/>
              <a:t>Future Vision</a:t>
            </a:r>
            <a:endParaRPr sz="900"/>
          </a:p>
        </p:txBody>
      </p:sp>
      <p:sp>
        <p:nvSpPr>
          <p:cNvPr id="85" name="Google Shape;85;p15"/>
          <p:cNvSpPr/>
          <p:nvPr/>
        </p:nvSpPr>
        <p:spPr>
          <a:xfrm>
            <a:off x="2904225" y="1904475"/>
            <a:ext cx="1827000" cy="225900"/>
          </a:xfrm>
          <a:prstGeom prst="roundRect">
            <a:avLst>
              <a:gd name="adj" fmla="val 16667"/>
            </a:avLst>
          </a:prstGeom>
          <a:gradFill>
            <a:gsLst>
              <a:gs pos="0">
                <a:srgbClr val="D4E5F5"/>
              </a:gs>
              <a:gs pos="100000">
                <a:srgbClr val="70A4D5"/>
              </a:gs>
            </a:gsLst>
            <a:path path="circle">
              <a:fillToRect l="50000" t="50000" r="50000" b="50000"/>
            </a:path>
            <a:tileRect/>
          </a:gradFill>
          <a:ln w="38100"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900"/>
              <a:t>Understanding the Landscape</a:t>
            </a:r>
            <a:endParaRPr sz="900"/>
          </a:p>
        </p:txBody>
      </p:sp>
      <p:sp>
        <p:nvSpPr>
          <p:cNvPr id="86" name="Google Shape;86;p15"/>
          <p:cNvSpPr/>
          <p:nvPr/>
        </p:nvSpPr>
        <p:spPr>
          <a:xfrm>
            <a:off x="2858749" y="4306535"/>
            <a:ext cx="4884600" cy="225900"/>
          </a:xfrm>
          <a:prstGeom prst="roundRect">
            <a:avLst>
              <a:gd name="adj" fmla="val 16667"/>
            </a:avLst>
          </a:prstGeom>
          <a:gradFill>
            <a:gsLst>
              <a:gs pos="0">
                <a:srgbClr val="D4E5F5"/>
              </a:gs>
              <a:gs pos="100000">
                <a:srgbClr val="70A4D5"/>
              </a:gs>
            </a:gsLst>
            <a:path path="circle">
              <a:fillToRect l="50000" t="50000" r="50000" b="50000"/>
            </a:path>
            <a:tileRect/>
          </a:gradFill>
          <a:ln w="38100"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900"/>
              <a:t>Assess Feasibility</a:t>
            </a:r>
            <a:endParaRPr sz="900"/>
          </a:p>
        </p:txBody>
      </p:sp>
      <p:sp>
        <p:nvSpPr>
          <p:cNvPr id="87" name="Google Shape;87;p15"/>
          <p:cNvSpPr/>
          <p:nvPr/>
        </p:nvSpPr>
        <p:spPr>
          <a:xfrm>
            <a:off x="1624300" y="2357650"/>
            <a:ext cx="1107600" cy="350400"/>
          </a:xfrm>
          <a:prstGeom prst="roundRect">
            <a:avLst>
              <a:gd name="adj" fmla="val 16667"/>
            </a:avLst>
          </a:prstGeom>
          <a:gradFill>
            <a:gsLst>
              <a:gs pos="0">
                <a:srgbClr val="DBD4EB"/>
              </a:gs>
              <a:gs pos="100000">
                <a:srgbClr val="9180BB"/>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700"/>
              <a:t>Problem Statement</a:t>
            </a:r>
            <a:endParaRPr sz="700"/>
          </a:p>
        </p:txBody>
      </p:sp>
      <p:sp>
        <p:nvSpPr>
          <p:cNvPr id="88" name="Google Shape;88;p15"/>
          <p:cNvSpPr/>
          <p:nvPr/>
        </p:nvSpPr>
        <p:spPr>
          <a:xfrm>
            <a:off x="1624300" y="2746325"/>
            <a:ext cx="1107600" cy="350400"/>
          </a:xfrm>
          <a:prstGeom prst="roundRect">
            <a:avLst>
              <a:gd name="adj" fmla="val 16667"/>
            </a:avLst>
          </a:prstGeom>
          <a:gradFill>
            <a:gsLst>
              <a:gs pos="0">
                <a:srgbClr val="DBD4EB"/>
              </a:gs>
              <a:gs pos="100000">
                <a:srgbClr val="9180BB"/>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sz="700"/>
              <a:t>Alpha Goals and Problem Hypotheses </a:t>
            </a:r>
            <a:endParaRPr sz="700"/>
          </a:p>
        </p:txBody>
      </p:sp>
      <p:sp>
        <p:nvSpPr>
          <p:cNvPr id="89" name="Google Shape;89;p15"/>
          <p:cNvSpPr/>
          <p:nvPr/>
        </p:nvSpPr>
        <p:spPr>
          <a:xfrm>
            <a:off x="1624303" y="3135000"/>
            <a:ext cx="1107600" cy="350400"/>
          </a:xfrm>
          <a:prstGeom prst="roundRect">
            <a:avLst>
              <a:gd name="adj" fmla="val 16667"/>
            </a:avLst>
          </a:prstGeom>
          <a:gradFill>
            <a:gsLst>
              <a:gs pos="0">
                <a:srgbClr val="DBD4EB"/>
              </a:gs>
              <a:gs pos="100000">
                <a:srgbClr val="9180BB"/>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700"/>
              <a:t>Product Metrics </a:t>
            </a:r>
            <a:endParaRPr sz="700"/>
          </a:p>
        </p:txBody>
      </p:sp>
      <p:sp>
        <p:nvSpPr>
          <p:cNvPr id="90" name="Google Shape;90;p15"/>
          <p:cNvSpPr/>
          <p:nvPr/>
        </p:nvSpPr>
        <p:spPr>
          <a:xfrm>
            <a:off x="3094525" y="2181975"/>
            <a:ext cx="1234500" cy="350400"/>
          </a:xfrm>
          <a:prstGeom prst="roundRect">
            <a:avLst>
              <a:gd name="adj" fmla="val 16667"/>
            </a:avLst>
          </a:prstGeom>
          <a:gradFill>
            <a:gsLst>
              <a:gs pos="0">
                <a:srgbClr val="DCECD5"/>
              </a:gs>
              <a:gs pos="100000">
                <a:srgbClr val="93BC81"/>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700"/>
              <a:t>Stakeholder Interviews</a:t>
            </a:r>
            <a:endParaRPr sz="700"/>
          </a:p>
        </p:txBody>
      </p:sp>
      <p:sp>
        <p:nvSpPr>
          <p:cNvPr id="91" name="Google Shape;91;p15"/>
          <p:cNvSpPr/>
          <p:nvPr/>
        </p:nvSpPr>
        <p:spPr>
          <a:xfrm>
            <a:off x="3122864" y="2985975"/>
            <a:ext cx="1234500" cy="350400"/>
          </a:xfrm>
          <a:prstGeom prst="roundRect">
            <a:avLst>
              <a:gd name="adj" fmla="val 16667"/>
            </a:avLst>
          </a:prstGeom>
          <a:gradFill>
            <a:gsLst>
              <a:gs pos="0">
                <a:srgbClr val="DCECD5"/>
              </a:gs>
              <a:gs pos="100000">
                <a:srgbClr val="93BC81"/>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700"/>
              <a:t>As is Process Mapping </a:t>
            </a:r>
            <a:endParaRPr sz="700"/>
          </a:p>
        </p:txBody>
      </p:sp>
      <p:sp>
        <p:nvSpPr>
          <p:cNvPr id="92" name="Google Shape;92;p15"/>
          <p:cNvSpPr/>
          <p:nvPr/>
        </p:nvSpPr>
        <p:spPr>
          <a:xfrm>
            <a:off x="3122875" y="2583975"/>
            <a:ext cx="1234500" cy="350400"/>
          </a:xfrm>
          <a:prstGeom prst="roundRect">
            <a:avLst>
              <a:gd name="adj" fmla="val 16667"/>
            </a:avLst>
          </a:prstGeom>
          <a:gradFill>
            <a:gsLst>
              <a:gs pos="0">
                <a:srgbClr val="DCECD5"/>
              </a:gs>
              <a:gs pos="100000">
                <a:srgbClr val="93BC81"/>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sz="700"/>
              <a:t>As is Service Blueprints </a:t>
            </a:r>
            <a:endParaRPr sz="700"/>
          </a:p>
        </p:txBody>
      </p:sp>
      <p:sp>
        <p:nvSpPr>
          <p:cNvPr id="93" name="Google Shape;93;p15"/>
          <p:cNvSpPr/>
          <p:nvPr/>
        </p:nvSpPr>
        <p:spPr>
          <a:xfrm>
            <a:off x="4505575" y="2459450"/>
            <a:ext cx="1234500" cy="350400"/>
          </a:xfrm>
          <a:prstGeom prst="roundRect">
            <a:avLst>
              <a:gd name="adj" fmla="val 16667"/>
            </a:avLst>
          </a:prstGeom>
          <a:gradFill>
            <a:gsLst>
              <a:gs pos="0">
                <a:srgbClr val="FDECDB"/>
              </a:gs>
              <a:gs pos="100000">
                <a:srgbClr val="F0A963"/>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700"/>
              <a:t>UR Workshop</a:t>
            </a:r>
            <a:endParaRPr sz="700"/>
          </a:p>
        </p:txBody>
      </p:sp>
      <p:sp>
        <p:nvSpPr>
          <p:cNvPr id="94" name="Google Shape;94;p15"/>
          <p:cNvSpPr/>
          <p:nvPr/>
        </p:nvSpPr>
        <p:spPr>
          <a:xfrm>
            <a:off x="4501209" y="2851575"/>
            <a:ext cx="1234500" cy="350400"/>
          </a:xfrm>
          <a:prstGeom prst="roundRect">
            <a:avLst>
              <a:gd name="adj" fmla="val 16667"/>
            </a:avLst>
          </a:prstGeom>
          <a:gradFill>
            <a:gsLst>
              <a:gs pos="0">
                <a:srgbClr val="FDECDB"/>
              </a:gs>
              <a:gs pos="100000">
                <a:srgbClr val="F0A963"/>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700"/>
              <a:t>Participant Recruitment </a:t>
            </a:r>
            <a:endParaRPr sz="700"/>
          </a:p>
        </p:txBody>
      </p:sp>
      <p:sp>
        <p:nvSpPr>
          <p:cNvPr id="95" name="Google Shape;95;p15"/>
          <p:cNvSpPr/>
          <p:nvPr/>
        </p:nvSpPr>
        <p:spPr>
          <a:xfrm>
            <a:off x="4508625" y="3248625"/>
            <a:ext cx="1234500" cy="350400"/>
          </a:xfrm>
          <a:prstGeom prst="roundRect">
            <a:avLst>
              <a:gd name="adj" fmla="val 16667"/>
            </a:avLst>
          </a:prstGeom>
          <a:gradFill>
            <a:gsLst>
              <a:gs pos="0">
                <a:srgbClr val="FDECDB"/>
              </a:gs>
              <a:gs pos="100000">
                <a:srgbClr val="F0A963"/>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700"/>
              <a:t>Participant Interviews </a:t>
            </a:r>
            <a:endParaRPr sz="700"/>
          </a:p>
        </p:txBody>
      </p:sp>
      <p:sp>
        <p:nvSpPr>
          <p:cNvPr id="96" name="Google Shape;96;p15"/>
          <p:cNvSpPr/>
          <p:nvPr/>
        </p:nvSpPr>
        <p:spPr>
          <a:xfrm>
            <a:off x="4508661" y="3645675"/>
            <a:ext cx="1234500" cy="350400"/>
          </a:xfrm>
          <a:prstGeom prst="roundRect">
            <a:avLst>
              <a:gd name="adj" fmla="val 16667"/>
            </a:avLst>
          </a:prstGeom>
          <a:gradFill>
            <a:gsLst>
              <a:gs pos="0">
                <a:srgbClr val="FDECDB"/>
              </a:gs>
              <a:gs pos="100000">
                <a:srgbClr val="F0A963"/>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700"/>
              <a:t>UR Synthesis </a:t>
            </a:r>
            <a:endParaRPr sz="700"/>
          </a:p>
        </p:txBody>
      </p:sp>
      <p:sp>
        <p:nvSpPr>
          <p:cNvPr id="97" name="Google Shape;97;p15"/>
          <p:cNvSpPr/>
          <p:nvPr/>
        </p:nvSpPr>
        <p:spPr>
          <a:xfrm>
            <a:off x="6157903" y="2722350"/>
            <a:ext cx="1234500" cy="350400"/>
          </a:xfrm>
          <a:prstGeom prst="roundRect">
            <a:avLst>
              <a:gd name="adj" fmla="val 16667"/>
            </a:avLst>
          </a:prstGeom>
          <a:gradFill>
            <a:gsLst>
              <a:gs pos="0">
                <a:srgbClr val="F5D0D0"/>
              </a:gs>
              <a:gs pos="100000">
                <a:srgbClr val="D96868"/>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700"/>
              <a:t>Ideation Workshop</a:t>
            </a:r>
            <a:endParaRPr sz="700"/>
          </a:p>
        </p:txBody>
      </p:sp>
      <p:sp>
        <p:nvSpPr>
          <p:cNvPr id="98" name="Google Shape;98;p15"/>
          <p:cNvSpPr/>
          <p:nvPr/>
        </p:nvSpPr>
        <p:spPr>
          <a:xfrm>
            <a:off x="6221925" y="3863850"/>
            <a:ext cx="1199700" cy="350400"/>
          </a:xfrm>
          <a:prstGeom prst="roundRect">
            <a:avLst>
              <a:gd name="adj" fmla="val 16667"/>
            </a:avLst>
          </a:prstGeom>
          <a:gradFill>
            <a:gsLst>
              <a:gs pos="0">
                <a:srgbClr val="F5D0D0"/>
              </a:gs>
              <a:gs pos="100000">
                <a:srgbClr val="D96868"/>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700"/>
              <a:t>Prototype Testing</a:t>
            </a:r>
            <a:endParaRPr sz="700"/>
          </a:p>
        </p:txBody>
      </p:sp>
      <p:sp>
        <p:nvSpPr>
          <p:cNvPr id="99" name="Google Shape;99;p15"/>
          <p:cNvSpPr/>
          <p:nvPr/>
        </p:nvSpPr>
        <p:spPr>
          <a:xfrm>
            <a:off x="6192825" y="3124375"/>
            <a:ext cx="1234500" cy="350400"/>
          </a:xfrm>
          <a:prstGeom prst="roundRect">
            <a:avLst>
              <a:gd name="adj" fmla="val 16667"/>
            </a:avLst>
          </a:prstGeom>
          <a:gradFill>
            <a:gsLst>
              <a:gs pos="0">
                <a:srgbClr val="F5D0D0"/>
              </a:gs>
              <a:gs pos="100000">
                <a:srgbClr val="D96868"/>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700"/>
              <a:t>Prototype Design </a:t>
            </a:r>
            <a:endParaRPr sz="700"/>
          </a:p>
        </p:txBody>
      </p:sp>
      <p:sp>
        <p:nvSpPr>
          <p:cNvPr id="100" name="Google Shape;100;p15"/>
          <p:cNvSpPr/>
          <p:nvPr/>
        </p:nvSpPr>
        <p:spPr>
          <a:xfrm>
            <a:off x="6221925" y="3494125"/>
            <a:ext cx="1199700" cy="350400"/>
          </a:xfrm>
          <a:prstGeom prst="roundRect">
            <a:avLst>
              <a:gd name="adj" fmla="val 16667"/>
            </a:avLst>
          </a:prstGeom>
          <a:gradFill>
            <a:gsLst>
              <a:gs pos="0">
                <a:srgbClr val="F5D0D0"/>
              </a:gs>
              <a:gs pos="100000">
                <a:srgbClr val="D96868"/>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sz="700"/>
              <a:t>Participant Recruitment </a:t>
            </a:r>
            <a:endParaRPr sz="700"/>
          </a:p>
        </p:txBody>
      </p:sp>
      <p:sp>
        <p:nvSpPr>
          <p:cNvPr id="101" name="Google Shape;101;p15"/>
          <p:cNvSpPr/>
          <p:nvPr/>
        </p:nvSpPr>
        <p:spPr>
          <a:xfrm>
            <a:off x="4582992" y="4603304"/>
            <a:ext cx="668400" cy="350400"/>
          </a:xfrm>
          <a:prstGeom prst="roundRect">
            <a:avLst>
              <a:gd name="adj" fmla="val 16667"/>
            </a:avLst>
          </a:prstGeom>
          <a:gradFill>
            <a:gsLst>
              <a:gs pos="0">
                <a:srgbClr val="BFBFBF"/>
              </a:gs>
              <a:gs pos="100000">
                <a:srgbClr val="737373"/>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sz="700"/>
              <a:t>Policy Constraints </a:t>
            </a:r>
            <a:endParaRPr sz="700"/>
          </a:p>
        </p:txBody>
      </p:sp>
      <p:sp>
        <p:nvSpPr>
          <p:cNvPr id="102" name="Google Shape;102;p15"/>
          <p:cNvSpPr/>
          <p:nvPr/>
        </p:nvSpPr>
        <p:spPr>
          <a:xfrm>
            <a:off x="5320604" y="4603304"/>
            <a:ext cx="668400" cy="350400"/>
          </a:xfrm>
          <a:prstGeom prst="roundRect">
            <a:avLst>
              <a:gd name="adj" fmla="val 16667"/>
            </a:avLst>
          </a:prstGeom>
          <a:gradFill>
            <a:gsLst>
              <a:gs pos="0">
                <a:srgbClr val="BFBFBF"/>
              </a:gs>
              <a:gs pos="100000">
                <a:srgbClr val="737373"/>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sz="700"/>
              <a:t>Financial Constraints </a:t>
            </a:r>
            <a:endParaRPr sz="700"/>
          </a:p>
        </p:txBody>
      </p:sp>
      <p:sp>
        <p:nvSpPr>
          <p:cNvPr id="103" name="Google Shape;103;p15"/>
          <p:cNvSpPr/>
          <p:nvPr/>
        </p:nvSpPr>
        <p:spPr>
          <a:xfrm>
            <a:off x="6058188" y="4603299"/>
            <a:ext cx="668400" cy="350400"/>
          </a:xfrm>
          <a:prstGeom prst="roundRect">
            <a:avLst>
              <a:gd name="adj" fmla="val 16667"/>
            </a:avLst>
          </a:prstGeom>
          <a:gradFill>
            <a:gsLst>
              <a:gs pos="0">
                <a:srgbClr val="BFBFBF"/>
              </a:gs>
              <a:gs pos="100000">
                <a:srgbClr val="737373"/>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sz="700"/>
              <a:t>Tech Constraints </a:t>
            </a:r>
            <a:endParaRPr sz="700"/>
          </a:p>
        </p:txBody>
      </p:sp>
      <p:sp>
        <p:nvSpPr>
          <p:cNvPr id="104" name="Google Shape;104;p15"/>
          <p:cNvSpPr/>
          <p:nvPr/>
        </p:nvSpPr>
        <p:spPr>
          <a:xfrm>
            <a:off x="1624301" y="1944000"/>
            <a:ext cx="1107600" cy="350400"/>
          </a:xfrm>
          <a:prstGeom prst="roundRect">
            <a:avLst>
              <a:gd name="adj" fmla="val 16667"/>
            </a:avLst>
          </a:prstGeom>
          <a:gradFill>
            <a:gsLst>
              <a:gs pos="0">
                <a:srgbClr val="DBD4EB"/>
              </a:gs>
              <a:gs pos="100000">
                <a:srgbClr val="9180BB"/>
              </a:gs>
            </a:gsLst>
            <a:path path="circle">
              <a:fillToRect l="50000" t="50000" r="50000" b="50000"/>
            </a:path>
            <a:tileRect/>
          </a:gra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700"/>
              <a:t>Kick off </a:t>
            </a:r>
            <a:endParaRPr sz="700"/>
          </a:p>
        </p:txBody>
      </p:sp>
      <p:pic>
        <p:nvPicPr>
          <p:cNvPr id="105" name="Google Shape;105;p15"/>
          <p:cNvPicPr preferRelativeResize="0"/>
          <p:nvPr/>
        </p:nvPicPr>
        <p:blipFill>
          <a:blip r:embed="rId3">
            <a:alphaModFix/>
          </a:blip>
          <a:stretch>
            <a:fillRect/>
          </a:stretch>
        </p:blipFill>
        <p:spPr>
          <a:xfrm>
            <a:off x="8508276" y="162740"/>
            <a:ext cx="486000" cy="486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9"/>
        <p:cNvGrpSpPr/>
        <p:nvPr/>
      </p:nvGrpSpPr>
      <p:grpSpPr>
        <a:xfrm>
          <a:off x="0" y="0"/>
          <a:ext cx="0" cy="0"/>
          <a:chOff x="0" y="0"/>
          <a:chExt cx="0" cy="0"/>
        </a:xfrm>
      </p:grpSpPr>
      <p:sp>
        <p:nvSpPr>
          <p:cNvPr id="110" name="Google Shape;110;p16"/>
          <p:cNvSpPr/>
          <p:nvPr/>
        </p:nvSpPr>
        <p:spPr>
          <a:xfrm>
            <a:off x="0" y="0"/>
            <a:ext cx="9144000" cy="10458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6"/>
          <p:cNvSpPr txBox="1">
            <a:spLocks noGrp="1"/>
          </p:cNvSpPr>
          <p:nvPr>
            <p:ph type="ctrTitle"/>
          </p:nvPr>
        </p:nvSpPr>
        <p:spPr>
          <a:xfrm>
            <a:off x="337575" y="141600"/>
            <a:ext cx="7287000" cy="762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sz="3000" b="1">
                <a:solidFill>
                  <a:srgbClr val="333333"/>
                </a:solidFill>
                <a:latin typeface="Poppins"/>
                <a:ea typeface="Poppins"/>
                <a:cs typeface="Poppins"/>
                <a:sym typeface="Poppins"/>
              </a:rPr>
              <a:t>The Problem   </a:t>
            </a:r>
            <a:endParaRPr sz="3000" b="1">
              <a:solidFill>
                <a:srgbClr val="333333"/>
              </a:solidFill>
              <a:latin typeface="Poppins"/>
              <a:ea typeface="Poppins"/>
              <a:cs typeface="Poppins"/>
              <a:sym typeface="Poppins"/>
            </a:endParaRPr>
          </a:p>
        </p:txBody>
      </p:sp>
      <p:sp>
        <p:nvSpPr>
          <p:cNvPr id="112" name="Google Shape;112;p16"/>
          <p:cNvSpPr txBox="1"/>
          <p:nvPr/>
        </p:nvSpPr>
        <p:spPr>
          <a:xfrm>
            <a:off x="9742550" y="3022800"/>
            <a:ext cx="3409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113" name="Google Shape;113;p16"/>
          <p:cNvSpPr txBox="1"/>
          <p:nvPr/>
        </p:nvSpPr>
        <p:spPr>
          <a:xfrm>
            <a:off x="62800" y="1444450"/>
            <a:ext cx="8310900" cy="2616600"/>
          </a:xfrm>
          <a:prstGeom prst="rect">
            <a:avLst/>
          </a:prstGeom>
          <a:noFill/>
          <a:ln>
            <a:noFill/>
          </a:ln>
        </p:spPr>
        <p:txBody>
          <a:bodyPr spcFirstLastPara="1" wrap="square" lIns="91425" tIns="91425" rIns="91425" bIns="91425" anchor="t" anchorCtr="0">
            <a:spAutoFit/>
          </a:bodyPr>
          <a:lstStyle/>
          <a:p>
            <a:pPr marL="457200" lvl="0" indent="-317500" algn="just" rtl="0">
              <a:spcBef>
                <a:spcPts val="0"/>
              </a:spcBef>
              <a:spcAft>
                <a:spcPts val="0"/>
              </a:spcAft>
              <a:buClr>
                <a:srgbClr val="434343"/>
              </a:buClr>
              <a:buSzPts val="1400"/>
              <a:buFont typeface="Poppins"/>
              <a:buAutoNum type="arabicPeriod"/>
            </a:pPr>
            <a:r>
              <a:rPr lang="en-GB" sz="1200" b="1">
                <a:solidFill>
                  <a:srgbClr val="434343"/>
                </a:solidFill>
                <a:latin typeface="Poppins"/>
                <a:ea typeface="Poppins"/>
                <a:cs typeface="Poppins"/>
                <a:sym typeface="Poppins"/>
              </a:rPr>
              <a:t>Barriers to timely engagement with Licence Holders</a:t>
            </a:r>
            <a:endParaRPr b="1">
              <a:solidFill>
                <a:srgbClr val="434343"/>
              </a:solidFill>
              <a:latin typeface="Poppins"/>
              <a:ea typeface="Poppins"/>
              <a:cs typeface="Poppins"/>
              <a:sym typeface="Poppins"/>
            </a:endParaRPr>
          </a:p>
          <a:p>
            <a:pPr marL="457200" lvl="0" indent="0" algn="just" rtl="0">
              <a:spcBef>
                <a:spcPts val="0"/>
              </a:spcBef>
              <a:spcAft>
                <a:spcPts val="0"/>
              </a:spcAft>
              <a:buNone/>
            </a:pPr>
            <a:endParaRPr sz="1200" b="1">
              <a:solidFill>
                <a:srgbClr val="434343"/>
              </a:solidFill>
              <a:latin typeface="Poppins"/>
              <a:ea typeface="Poppins"/>
              <a:cs typeface="Poppins"/>
              <a:sym typeface="Poppins"/>
            </a:endParaRPr>
          </a:p>
          <a:p>
            <a:pPr marL="457200" lvl="0" indent="0" algn="just" rtl="0">
              <a:spcBef>
                <a:spcPts val="0"/>
              </a:spcBef>
              <a:spcAft>
                <a:spcPts val="0"/>
              </a:spcAft>
              <a:buNone/>
            </a:pPr>
            <a:endParaRPr sz="1200" b="1">
              <a:solidFill>
                <a:srgbClr val="434343"/>
              </a:solidFill>
              <a:latin typeface="Poppins"/>
              <a:ea typeface="Poppins"/>
              <a:cs typeface="Poppins"/>
              <a:sym typeface="Poppins"/>
            </a:endParaRPr>
          </a:p>
          <a:p>
            <a:pPr marL="457200" lvl="0" indent="-304800" algn="just" rtl="0">
              <a:spcBef>
                <a:spcPts val="0"/>
              </a:spcBef>
              <a:spcAft>
                <a:spcPts val="0"/>
              </a:spcAft>
              <a:buClr>
                <a:srgbClr val="434343"/>
              </a:buClr>
              <a:buSzPts val="1200"/>
              <a:buFont typeface="Poppins"/>
              <a:buAutoNum type="arabicPeriod"/>
            </a:pPr>
            <a:r>
              <a:rPr lang="en-GB" sz="1200" b="1">
                <a:solidFill>
                  <a:srgbClr val="434343"/>
                </a:solidFill>
                <a:latin typeface="Poppins"/>
                <a:ea typeface="Poppins"/>
                <a:cs typeface="Poppins"/>
                <a:sym typeface="Poppins"/>
              </a:rPr>
              <a:t>Licence holders depend upon a range of complex government and non-government services</a:t>
            </a:r>
            <a:endParaRPr sz="1200" b="1">
              <a:solidFill>
                <a:srgbClr val="434343"/>
              </a:solidFill>
              <a:latin typeface="Poppins"/>
              <a:ea typeface="Poppins"/>
              <a:cs typeface="Poppins"/>
              <a:sym typeface="Poppins"/>
            </a:endParaRPr>
          </a:p>
          <a:p>
            <a:pPr marL="457200" lvl="0" indent="0" algn="just" rtl="0">
              <a:spcBef>
                <a:spcPts val="0"/>
              </a:spcBef>
              <a:spcAft>
                <a:spcPts val="0"/>
              </a:spcAft>
              <a:buNone/>
            </a:pPr>
            <a:endParaRPr sz="1200" b="1">
              <a:solidFill>
                <a:srgbClr val="434343"/>
              </a:solidFill>
              <a:latin typeface="Poppins"/>
              <a:ea typeface="Poppins"/>
              <a:cs typeface="Poppins"/>
              <a:sym typeface="Poppins"/>
            </a:endParaRPr>
          </a:p>
          <a:p>
            <a:pPr marL="457200" lvl="0" indent="0" algn="just" rtl="0">
              <a:spcBef>
                <a:spcPts val="0"/>
              </a:spcBef>
              <a:spcAft>
                <a:spcPts val="0"/>
              </a:spcAft>
              <a:buNone/>
            </a:pPr>
            <a:endParaRPr sz="1200" b="1">
              <a:solidFill>
                <a:srgbClr val="434343"/>
              </a:solidFill>
              <a:latin typeface="Poppins"/>
              <a:ea typeface="Poppins"/>
              <a:cs typeface="Poppins"/>
              <a:sym typeface="Poppins"/>
            </a:endParaRPr>
          </a:p>
          <a:p>
            <a:pPr marL="457200" lvl="0" indent="-304800" algn="just" rtl="0">
              <a:spcBef>
                <a:spcPts val="0"/>
              </a:spcBef>
              <a:spcAft>
                <a:spcPts val="0"/>
              </a:spcAft>
              <a:buClr>
                <a:srgbClr val="434343"/>
              </a:buClr>
              <a:buSzPts val="1200"/>
              <a:buFont typeface="Poppins"/>
              <a:buAutoNum type="arabicPeriod"/>
            </a:pPr>
            <a:r>
              <a:rPr lang="en-GB" sz="1200" b="1">
                <a:solidFill>
                  <a:srgbClr val="434343"/>
                </a:solidFill>
                <a:latin typeface="Poppins"/>
                <a:ea typeface="Poppins"/>
                <a:cs typeface="Poppins"/>
                <a:sym typeface="Poppins"/>
              </a:rPr>
              <a:t>Taxi Licensing is a lifecycle, not a single transaction</a:t>
            </a:r>
            <a:endParaRPr sz="1200" b="1">
              <a:solidFill>
                <a:srgbClr val="434343"/>
              </a:solidFill>
              <a:latin typeface="Poppins"/>
              <a:ea typeface="Poppins"/>
              <a:cs typeface="Poppins"/>
              <a:sym typeface="Poppins"/>
            </a:endParaRPr>
          </a:p>
          <a:p>
            <a:pPr marL="457200" lvl="0" indent="0" algn="just" rtl="0">
              <a:spcBef>
                <a:spcPts val="0"/>
              </a:spcBef>
              <a:spcAft>
                <a:spcPts val="0"/>
              </a:spcAft>
              <a:buNone/>
            </a:pPr>
            <a:endParaRPr sz="1200" b="1">
              <a:solidFill>
                <a:srgbClr val="434343"/>
              </a:solidFill>
              <a:latin typeface="Poppins"/>
              <a:ea typeface="Poppins"/>
              <a:cs typeface="Poppins"/>
              <a:sym typeface="Poppins"/>
            </a:endParaRPr>
          </a:p>
          <a:p>
            <a:pPr marL="457200" lvl="0" indent="0" algn="just" rtl="0">
              <a:spcBef>
                <a:spcPts val="0"/>
              </a:spcBef>
              <a:spcAft>
                <a:spcPts val="0"/>
              </a:spcAft>
              <a:buNone/>
            </a:pPr>
            <a:endParaRPr sz="1200" b="1">
              <a:solidFill>
                <a:srgbClr val="434343"/>
              </a:solidFill>
              <a:latin typeface="Poppins"/>
              <a:ea typeface="Poppins"/>
              <a:cs typeface="Poppins"/>
              <a:sym typeface="Poppins"/>
            </a:endParaRPr>
          </a:p>
          <a:p>
            <a:pPr marL="457200" lvl="0" indent="-304800" algn="just" rtl="0">
              <a:spcBef>
                <a:spcPts val="0"/>
              </a:spcBef>
              <a:spcAft>
                <a:spcPts val="0"/>
              </a:spcAft>
              <a:buClr>
                <a:srgbClr val="434343"/>
              </a:buClr>
              <a:buSzPts val="1200"/>
              <a:buFont typeface="Poppins"/>
              <a:buAutoNum type="arabicPeriod"/>
            </a:pPr>
            <a:r>
              <a:rPr lang="en-GB" sz="1200" b="1">
                <a:solidFill>
                  <a:srgbClr val="434343"/>
                </a:solidFill>
                <a:latin typeface="Poppins"/>
                <a:ea typeface="Poppins"/>
                <a:cs typeface="Poppins"/>
                <a:sym typeface="Poppins"/>
              </a:rPr>
              <a:t>The licensing teams have to ensure that drivers remain compliant</a:t>
            </a:r>
            <a:endParaRPr sz="1200" b="1">
              <a:solidFill>
                <a:srgbClr val="434343"/>
              </a:solidFill>
              <a:latin typeface="Poppins"/>
              <a:ea typeface="Poppins"/>
              <a:cs typeface="Poppins"/>
              <a:sym typeface="Poppins"/>
            </a:endParaRPr>
          </a:p>
          <a:p>
            <a:pPr marL="457200" lvl="0" indent="0" algn="just" rtl="0">
              <a:spcBef>
                <a:spcPts val="0"/>
              </a:spcBef>
              <a:spcAft>
                <a:spcPts val="0"/>
              </a:spcAft>
              <a:buNone/>
            </a:pPr>
            <a:endParaRPr sz="1200" b="1">
              <a:solidFill>
                <a:srgbClr val="434343"/>
              </a:solidFill>
              <a:latin typeface="Poppins"/>
              <a:ea typeface="Poppins"/>
              <a:cs typeface="Poppins"/>
              <a:sym typeface="Poppins"/>
            </a:endParaRPr>
          </a:p>
          <a:p>
            <a:pPr marL="0" lvl="0" indent="0" algn="just" rtl="0">
              <a:spcBef>
                <a:spcPts val="0"/>
              </a:spcBef>
              <a:spcAft>
                <a:spcPts val="0"/>
              </a:spcAft>
              <a:buNone/>
            </a:pPr>
            <a:endParaRPr sz="1200" b="1">
              <a:solidFill>
                <a:srgbClr val="434343"/>
              </a:solidFill>
              <a:latin typeface="Poppins"/>
              <a:ea typeface="Poppins"/>
              <a:cs typeface="Poppins"/>
              <a:sym typeface="Poppins"/>
            </a:endParaRPr>
          </a:p>
          <a:p>
            <a:pPr marL="457200" lvl="0" indent="-304800" algn="just" rtl="0">
              <a:spcBef>
                <a:spcPts val="0"/>
              </a:spcBef>
              <a:spcAft>
                <a:spcPts val="0"/>
              </a:spcAft>
              <a:buClr>
                <a:srgbClr val="434343"/>
              </a:buClr>
              <a:buSzPts val="1200"/>
              <a:buFont typeface="Poppins"/>
              <a:buAutoNum type="arabicPeriod"/>
            </a:pPr>
            <a:r>
              <a:rPr lang="en-GB" sz="1200" b="1">
                <a:solidFill>
                  <a:srgbClr val="434343"/>
                </a:solidFill>
                <a:latin typeface="Poppins"/>
                <a:ea typeface="Poppins"/>
                <a:cs typeface="Poppins"/>
                <a:sym typeface="Poppins"/>
              </a:rPr>
              <a:t>Licensing Team policies on communications</a:t>
            </a:r>
            <a:endParaRPr sz="1200" b="1">
              <a:solidFill>
                <a:srgbClr val="434343"/>
              </a:solidFill>
              <a:latin typeface="Poppins"/>
              <a:ea typeface="Poppins"/>
              <a:cs typeface="Poppins"/>
              <a:sym typeface="Poppins"/>
            </a:endParaRPr>
          </a:p>
        </p:txBody>
      </p:sp>
      <p:sp>
        <p:nvSpPr>
          <p:cNvPr id="114" name="Google Shape;114;p16"/>
          <p:cNvSpPr txBox="1"/>
          <p:nvPr/>
        </p:nvSpPr>
        <p:spPr>
          <a:xfrm>
            <a:off x="4040275" y="4218298"/>
            <a:ext cx="5025900" cy="861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100" i="1">
                <a:solidFill>
                  <a:schemeClr val="dk1"/>
                </a:solidFill>
                <a:latin typeface="Poppins"/>
                <a:ea typeface="Poppins"/>
                <a:cs typeface="Poppins"/>
                <a:sym typeface="Poppins"/>
              </a:rPr>
              <a:t>We believe that digitising the taxi "Manage my licence" service will improve outcomes by </a:t>
            </a:r>
            <a:r>
              <a:rPr lang="en-GB" sz="1100" b="1" i="1">
                <a:solidFill>
                  <a:schemeClr val="dk1"/>
                </a:solidFill>
                <a:latin typeface="Poppins"/>
                <a:ea typeface="Poppins"/>
                <a:cs typeface="Poppins"/>
                <a:sym typeface="Poppins"/>
              </a:rPr>
              <a:t>simplifying the service</a:t>
            </a:r>
            <a:r>
              <a:rPr lang="en-GB" sz="1100" i="1">
                <a:solidFill>
                  <a:schemeClr val="dk1"/>
                </a:solidFill>
                <a:latin typeface="Poppins"/>
                <a:ea typeface="Poppins"/>
                <a:cs typeface="Poppins"/>
                <a:sym typeface="Poppins"/>
              </a:rPr>
              <a:t>. It will create a </a:t>
            </a:r>
            <a:r>
              <a:rPr lang="en-GB" sz="1100" b="1" i="1">
                <a:solidFill>
                  <a:schemeClr val="dk1"/>
                </a:solidFill>
                <a:latin typeface="Poppins"/>
                <a:ea typeface="Poppins"/>
                <a:cs typeface="Poppins"/>
                <a:sym typeface="Poppins"/>
              </a:rPr>
              <a:t>sense of ownership </a:t>
            </a:r>
            <a:r>
              <a:rPr lang="en-GB" sz="1100" i="1">
                <a:solidFill>
                  <a:schemeClr val="dk1"/>
                </a:solidFill>
                <a:latin typeface="Poppins"/>
                <a:ea typeface="Poppins"/>
                <a:cs typeface="Poppins"/>
                <a:sym typeface="Poppins"/>
              </a:rPr>
              <a:t>for licence holders and </a:t>
            </a:r>
            <a:r>
              <a:rPr lang="en-GB" sz="1100" b="1" i="1">
                <a:solidFill>
                  <a:schemeClr val="dk1"/>
                </a:solidFill>
                <a:latin typeface="Poppins"/>
                <a:ea typeface="Poppins"/>
                <a:cs typeface="Poppins"/>
                <a:sym typeface="Poppins"/>
              </a:rPr>
              <a:t>streamline</a:t>
            </a:r>
            <a:r>
              <a:rPr lang="en-GB" sz="1100" i="1">
                <a:solidFill>
                  <a:schemeClr val="dk1"/>
                </a:solidFill>
                <a:latin typeface="Poppins"/>
                <a:ea typeface="Poppins"/>
                <a:cs typeface="Poppins"/>
                <a:sym typeface="Poppins"/>
              </a:rPr>
              <a:t> the business process.</a:t>
            </a:r>
            <a:endParaRPr sz="1100"/>
          </a:p>
        </p:txBody>
      </p:sp>
      <p:pic>
        <p:nvPicPr>
          <p:cNvPr id="115" name="Google Shape;115;p16"/>
          <p:cNvPicPr preferRelativeResize="0"/>
          <p:nvPr/>
        </p:nvPicPr>
        <p:blipFill>
          <a:blip r:embed="rId3">
            <a:alphaModFix/>
          </a:blip>
          <a:stretch>
            <a:fillRect/>
          </a:stretch>
        </p:blipFill>
        <p:spPr>
          <a:xfrm>
            <a:off x="3091900" y="3912425"/>
            <a:ext cx="948375" cy="762600"/>
          </a:xfrm>
          <a:prstGeom prst="rect">
            <a:avLst/>
          </a:prstGeom>
          <a:noFill/>
          <a:ln>
            <a:noFill/>
          </a:ln>
        </p:spPr>
      </p:pic>
      <p:pic>
        <p:nvPicPr>
          <p:cNvPr id="116" name="Google Shape;116;p16"/>
          <p:cNvPicPr preferRelativeResize="0"/>
          <p:nvPr/>
        </p:nvPicPr>
        <p:blipFill>
          <a:blip r:embed="rId4">
            <a:alphaModFix/>
          </a:blip>
          <a:stretch>
            <a:fillRect/>
          </a:stretch>
        </p:blipFill>
        <p:spPr>
          <a:xfrm>
            <a:off x="8524981" y="152636"/>
            <a:ext cx="486000" cy="486000"/>
          </a:xfrm>
          <a:prstGeom prst="ellipse">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0"/>
        <p:cNvGrpSpPr/>
        <p:nvPr/>
      </p:nvGrpSpPr>
      <p:grpSpPr>
        <a:xfrm>
          <a:off x="0" y="0"/>
          <a:ext cx="0" cy="0"/>
          <a:chOff x="0" y="0"/>
          <a:chExt cx="0" cy="0"/>
        </a:xfrm>
      </p:grpSpPr>
      <p:sp>
        <p:nvSpPr>
          <p:cNvPr id="121" name="Google Shape;121;p17"/>
          <p:cNvSpPr/>
          <p:nvPr/>
        </p:nvSpPr>
        <p:spPr>
          <a:xfrm>
            <a:off x="0" y="0"/>
            <a:ext cx="9144000" cy="10458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7"/>
          <p:cNvSpPr txBox="1">
            <a:spLocks noGrp="1"/>
          </p:cNvSpPr>
          <p:nvPr>
            <p:ph type="ctrTitle"/>
          </p:nvPr>
        </p:nvSpPr>
        <p:spPr>
          <a:xfrm>
            <a:off x="337575" y="141600"/>
            <a:ext cx="7287000" cy="762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sz="3000" b="1">
                <a:solidFill>
                  <a:srgbClr val="333333"/>
                </a:solidFill>
                <a:latin typeface="Poppins"/>
                <a:ea typeface="Poppins"/>
                <a:cs typeface="Poppins"/>
                <a:sym typeface="Poppins"/>
              </a:rPr>
              <a:t>Testing the Solution    </a:t>
            </a:r>
            <a:endParaRPr sz="3000" b="1">
              <a:solidFill>
                <a:srgbClr val="333333"/>
              </a:solidFill>
              <a:latin typeface="Poppins"/>
              <a:ea typeface="Poppins"/>
              <a:cs typeface="Poppins"/>
              <a:sym typeface="Poppins"/>
            </a:endParaRPr>
          </a:p>
        </p:txBody>
      </p:sp>
      <p:sp>
        <p:nvSpPr>
          <p:cNvPr id="123" name="Google Shape;123;p17"/>
          <p:cNvSpPr txBox="1"/>
          <p:nvPr/>
        </p:nvSpPr>
        <p:spPr>
          <a:xfrm>
            <a:off x="9742550" y="3022800"/>
            <a:ext cx="3409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124" name="Google Shape;124;p17"/>
          <p:cNvSpPr txBox="1"/>
          <p:nvPr/>
        </p:nvSpPr>
        <p:spPr>
          <a:xfrm>
            <a:off x="62800" y="1444450"/>
            <a:ext cx="8876100" cy="400200"/>
          </a:xfrm>
          <a:prstGeom prst="rect">
            <a:avLst/>
          </a:prstGeom>
          <a:noFill/>
          <a:ln>
            <a:noFill/>
          </a:ln>
        </p:spPr>
        <p:txBody>
          <a:bodyPr spcFirstLastPara="1" wrap="square" lIns="91425" tIns="91425" rIns="91425" bIns="91425" anchor="t" anchorCtr="0">
            <a:spAutoFit/>
          </a:bodyPr>
          <a:lstStyle/>
          <a:p>
            <a:pPr marL="457200" lvl="0" indent="0" algn="just" rtl="0">
              <a:spcBef>
                <a:spcPts val="0"/>
              </a:spcBef>
              <a:spcAft>
                <a:spcPts val="0"/>
              </a:spcAft>
              <a:buNone/>
            </a:pPr>
            <a:endParaRPr b="1">
              <a:solidFill>
                <a:srgbClr val="434343"/>
              </a:solidFill>
              <a:latin typeface="Poppins"/>
              <a:ea typeface="Poppins"/>
              <a:cs typeface="Poppins"/>
              <a:sym typeface="Poppins"/>
            </a:endParaRPr>
          </a:p>
        </p:txBody>
      </p:sp>
      <p:graphicFrame>
        <p:nvGraphicFramePr>
          <p:cNvPr id="125" name="Google Shape;125;p17"/>
          <p:cNvGraphicFramePr/>
          <p:nvPr/>
        </p:nvGraphicFramePr>
        <p:xfrm>
          <a:off x="378263" y="1288725"/>
          <a:ext cx="8397575" cy="2362200"/>
        </p:xfrm>
        <a:graphic>
          <a:graphicData uri="http://schemas.openxmlformats.org/drawingml/2006/table">
            <a:tbl>
              <a:tblPr>
                <a:noFill/>
                <a:tableStyleId>{FD22AC78-6765-4736-9AEF-DF42DE663BDE}</a:tableStyleId>
              </a:tblPr>
              <a:tblGrid>
                <a:gridCol w="2964600">
                  <a:extLst>
                    <a:ext uri="{9D8B030D-6E8A-4147-A177-3AD203B41FA5}">
                      <a16:colId xmlns:a16="http://schemas.microsoft.com/office/drawing/2014/main" val="20000"/>
                    </a:ext>
                  </a:extLst>
                </a:gridCol>
                <a:gridCol w="2951875">
                  <a:extLst>
                    <a:ext uri="{9D8B030D-6E8A-4147-A177-3AD203B41FA5}">
                      <a16:colId xmlns:a16="http://schemas.microsoft.com/office/drawing/2014/main" val="20001"/>
                    </a:ext>
                  </a:extLst>
                </a:gridCol>
                <a:gridCol w="2481100">
                  <a:extLst>
                    <a:ext uri="{9D8B030D-6E8A-4147-A177-3AD203B41FA5}">
                      <a16:colId xmlns:a16="http://schemas.microsoft.com/office/drawing/2014/main" val="20002"/>
                    </a:ext>
                  </a:extLst>
                </a:gridCol>
              </a:tblGrid>
              <a:tr h="0">
                <a:tc>
                  <a:txBody>
                    <a:bodyPr/>
                    <a:lstStyle/>
                    <a:p>
                      <a:pPr marL="0" lvl="0" indent="0" algn="ctr" rtl="0">
                        <a:spcBef>
                          <a:spcPts val="0"/>
                        </a:spcBef>
                        <a:spcAft>
                          <a:spcPts val="0"/>
                        </a:spcAft>
                        <a:buNone/>
                      </a:pPr>
                      <a:r>
                        <a:rPr lang="en-GB" sz="1000" b="1">
                          <a:latin typeface="Poppins"/>
                          <a:ea typeface="Poppins"/>
                          <a:cs typeface="Poppins"/>
                          <a:sym typeface="Poppins"/>
                        </a:rPr>
                        <a:t>Hypothesis to test </a:t>
                      </a:r>
                      <a:endParaRPr sz="1000" b="1">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1000" b="1">
                          <a:latin typeface="Poppins"/>
                          <a:ea typeface="Poppins"/>
                          <a:cs typeface="Poppins"/>
                          <a:sym typeface="Poppins"/>
                        </a:rPr>
                        <a:t>Experiment carried out </a:t>
                      </a:r>
                      <a:endParaRPr sz="1000" b="1">
                        <a:latin typeface="Poppins"/>
                        <a:ea typeface="Poppins"/>
                        <a:cs typeface="Poppins"/>
                        <a:sym typeface="Poppins"/>
                      </a:endParaRPr>
                    </a:p>
                  </a:txBody>
                  <a:tcPr marL="63500" marR="63500" marT="63500" marB="63500"/>
                </a:tc>
                <a:tc>
                  <a:txBody>
                    <a:bodyPr/>
                    <a:lstStyle/>
                    <a:p>
                      <a:pPr marL="0" lvl="0" indent="0" algn="ctr" rtl="0">
                        <a:spcBef>
                          <a:spcPts val="0"/>
                        </a:spcBef>
                        <a:spcAft>
                          <a:spcPts val="0"/>
                        </a:spcAft>
                        <a:buNone/>
                      </a:pPr>
                      <a:r>
                        <a:rPr lang="en-GB" sz="1000" b="1">
                          <a:latin typeface="Poppins"/>
                          <a:ea typeface="Poppins"/>
                          <a:cs typeface="Poppins"/>
                          <a:sym typeface="Poppins"/>
                        </a:rPr>
                        <a:t>Conclusion drawn </a:t>
                      </a:r>
                      <a:endParaRPr sz="1000" b="1">
                        <a:latin typeface="Poppins"/>
                        <a:ea typeface="Poppins"/>
                        <a:cs typeface="Poppins"/>
                        <a:sym typeface="Poppins"/>
                      </a:endParaRPr>
                    </a:p>
                  </a:txBody>
                  <a:tcPr marL="63500" marR="63500" marT="63500" marB="63500"/>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en-GB" sz="1000">
                          <a:latin typeface="Poppins"/>
                          <a:ea typeface="Poppins"/>
                          <a:cs typeface="Poppins"/>
                          <a:sym typeface="Poppins"/>
                        </a:rPr>
                        <a:t>If we make it easier for licence holders to interact with and understand the service, then we will see proactivity increase. Licence holders will then have a better understanding of what is required. </a:t>
                      </a:r>
                      <a:endParaRPr sz="1000">
                        <a:latin typeface="Poppins"/>
                        <a:ea typeface="Poppins"/>
                        <a:cs typeface="Poppins"/>
                        <a:sym typeface="Poppins"/>
                      </a:endParaRPr>
                    </a:p>
                  </a:txBody>
                  <a:tcPr marL="63500" marR="63500" marT="63500" marB="63500"/>
                </a:tc>
                <a:tc>
                  <a:txBody>
                    <a:bodyPr/>
                    <a:lstStyle/>
                    <a:p>
                      <a:pPr marL="457200" lvl="0" indent="-292100" algn="l" rtl="0">
                        <a:spcBef>
                          <a:spcPts val="0"/>
                        </a:spcBef>
                        <a:spcAft>
                          <a:spcPts val="0"/>
                        </a:spcAft>
                        <a:buSzPts val="1000"/>
                        <a:buFont typeface="Poppins"/>
                        <a:buChar char="●"/>
                      </a:pPr>
                      <a:r>
                        <a:rPr lang="en-GB" sz="1000">
                          <a:latin typeface="Poppins"/>
                          <a:ea typeface="Poppins"/>
                          <a:cs typeface="Poppins"/>
                          <a:sym typeface="Poppins"/>
                        </a:rPr>
                        <a:t>Our desk research and </a:t>
                      </a:r>
                      <a:r>
                        <a:rPr lang="en-GB" sz="1000" u="sng">
                          <a:solidFill>
                            <a:srgbClr val="1155CC"/>
                          </a:solidFill>
                          <a:latin typeface="Poppins"/>
                          <a:ea typeface="Poppins"/>
                          <a:cs typeface="Poppins"/>
                          <a:sym typeface="Poppins"/>
                          <a:hlinkClick r:id="rId3">
                            <a:extLst>
                              <a:ext uri="{A12FA001-AC4F-418D-AE19-62706E023703}">
                                <ahyp:hlinkClr xmlns:ahyp="http://schemas.microsoft.com/office/drawing/2018/hyperlinkcolor" val="tx"/>
                              </a:ext>
                            </a:extLst>
                          </a:hlinkClick>
                        </a:rPr>
                        <a:t>round 1 of user research</a:t>
                      </a:r>
                      <a:r>
                        <a:rPr lang="en-GB" sz="1000">
                          <a:latin typeface="Poppins"/>
                          <a:ea typeface="Poppins"/>
                          <a:cs typeface="Poppins"/>
                          <a:sym typeface="Poppins"/>
                        </a:rPr>
                        <a:t> </a:t>
                      </a:r>
                      <a:endParaRPr sz="1000">
                        <a:latin typeface="Poppins"/>
                        <a:ea typeface="Poppins"/>
                        <a:cs typeface="Poppins"/>
                        <a:sym typeface="Poppins"/>
                      </a:endParaRPr>
                    </a:p>
                    <a:p>
                      <a:pPr marL="457200" lvl="0" indent="0" algn="l" rtl="0">
                        <a:spcBef>
                          <a:spcPts val="0"/>
                        </a:spcBef>
                        <a:spcAft>
                          <a:spcPts val="0"/>
                        </a:spcAft>
                        <a:buNone/>
                      </a:pPr>
                      <a:endParaRPr sz="1000">
                        <a:latin typeface="Poppins"/>
                        <a:ea typeface="Poppins"/>
                        <a:cs typeface="Poppins"/>
                        <a:sym typeface="Poppins"/>
                      </a:endParaRPr>
                    </a:p>
                    <a:p>
                      <a:pPr marL="457200" lvl="0" indent="-292100" algn="l" rtl="0">
                        <a:spcBef>
                          <a:spcPts val="0"/>
                        </a:spcBef>
                        <a:spcAft>
                          <a:spcPts val="0"/>
                        </a:spcAft>
                        <a:buSzPts val="1000"/>
                        <a:buFont typeface="Poppins"/>
                        <a:buChar char="●"/>
                      </a:pPr>
                      <a:r>
                        <a:rPr lang="en-GB" sz="1000" u="sng">
                          <a:solidFill>
                            <a:srgbClr val="1155CC"/>
                          </a:solidFill>
                          <a:latin typeface="Poppins"/>
                          <a:ea typeface="Poppins"/>
                          <a:cs typeface="Poppins"/>
                          <a:sym typeface="Poppins"/>
                          <a:hlinkClick r:id="rId4">
                            <a:extLst>
                              <a:ext uri="{A12FA001-AC4F-418D-AE19-62706E023703}">
                                <ahyp:hlinkClr xmlns:ahyp="http://schemas.microsoft.com/office/drawing/2018/hyperlinkcolor" val="tx"/>
                              </a:ext>
                            </a:extLst>
                          </a:hlinkClick>
                        </a:rPr>
                        <a:t>Usability testing</a:t>
                      </a:r>
                      <a:r>
                        <a:rPr lang="en-GB" sz="1000">
                          <a:latin typeface="Poppins"/>
                          <a:ea typeface="Poppins"/>
                          <a:cs typeface="Poppins"/>
                          <a:sym typeface="Poppins"/>
                        </a:rPr>
                        <a:t> using a prototype of a proposed digital service </a:t>
                      </a:r>
                      <a:endParaRPr sz="1000">
                        <a:latin typeface="Poppins"/>
                        <a:ea typeface="Poppins"/>
                        <a:cs typeface="Poppins"/>
                        <a:sym typeface="Poppins"/>
                      </a:endParaRPr>
                    </a:p>
                  </a:txBody>
                  <a:tcPr marL="63500" marR="63500" marT="63500" marB="63500"/>
                </a:tc>
                <a:tc>
                  <a:txBody>
                    <a:bodyPr/>
                    <a:lstStyle/>
                    <a:p>
                      <a:pPr marL="457200" lvl="0" indent="-292100" algn="l" rtl="0">
                        <a:spcBef>
                          <a:spcPts val="0"/>
                        </a:spcBef>
                        <a:spcAft>
                          <a:spcPts val="0"/>
                        </a:spcAft>
                        <a:buSzPts val="1000"/>
                        <a:buFont typeface="Poppins"/>
                        <a:buChar char="●"/>
                      </a:pPr>
                      <a:r>
                        <a:rPr lang="en-GB" sz="1000">
                          <a:latin typeface="Poppins"/>
                          <a:ea typeface="Poppins"/>
                          <a:cs typeface="Poppins"/>
                          <a:sym typeface="Poppins"/>
                        </a:rPr>
                        <a:t>There is no single source for licence holders to understand all upcoming checks and deadlines.</a:t>
                      </a:r>
                      <a:endParaRPr sz="1000">
                        <a:latin typeface="Poppins"/>
                        <a:ea typeface="Poppins"/>
                        <a:cs typeface="Poppins"/>
                        <a:sym typeface="Poppins"/>
                      </a:endParaRPr>
                    </a:p>
                    <a:p>
                      <a:pPr marL="0" lvl="0" indent="0" algn="l" rtl="0">
                        <a:spcBef>
                          <a:spcPts val="0"/>
                        </a:spcBef>
                        <a:spcAft>
                          <a:spcPts val="0"/>
                        </a:spcAft>
                        <a:buNone/>
                      </a:pPr>
                      <a:endParaRPr sz="1000">
                        <a:latin typeface="Poppins"/>
                        <a:ea typeface="Poppins"/>
                        <a:cs typeface="Poppins"/>
                        <a:sym typeface="Poppins"/>
                      </a:endParaRPr>
                    </a:p>
                    <a:p>
                      <a:pPr marL="457200" lvl="0" indent="-292100" algn="l" rtl="0">
                        <a:spcBef>
                          <a:spcPts val="0"/>
                        </a:spcBef>
                        <a:spcAft>
                          <a:spcPts val="0"/>
                        </a:spcAft>
                        <a:buSzPts val="1000"/>
                        <a:buFont typeface="Poppins"/>
                        <a:buChar char="●"/>
                      </a:pPr>
                      <a:r>
                        <a:rPr lang="en-GB" sz="1000">
                          <a:latin typeface="Poppins"/>
                          <a:ea typeface="Poppins"/>
                          <a:cs typeface="Poppins"/>
                          <a:sym typeface="Poppins"/>
                        </a:rPr>
                        <a:t>Positive feedback on the prototype </a:t>
                      </a:r>
                      <a:endParaRPr sz="1000">
                        <a:latin typeface="Poppins"/>
                        <a:ea typeface="Poppins"/>
                        <a:cs typeface="Poppins"/>
                        <a:sym typeface="Poppins"/>
                      </a:endParaRPr>
                    </a:p>
                  </a:txBody>
                  <a:tcPr marL="63500" marR="63500" marT="63500" marB="63500"/>
                </a:tc>
                <a:extLst>
                  <a:ext uri="{0D108BD9-81ED-4DB2-BD59-A6C34878D82A}">
                    <a16:rowId xmlns:a16="http://schemas.microsoft.com/office/drawing/2014/main" val="10001"/>
                  </a:ext>
                </a:extLst>
              </a:tr>
              <a:tr h="0">
                <a:tc>
                  <a:txBody>
                    <a:bodyPr/>
                    <a:lstStyle/>
                    <a:p>
                      <a:pPr marL="0" lvl="0" indent="0" algn="l" rtl="0">
                        <a:spcBef>
                          <a:spcPts val="0"/>
                        </a:spcBef>
                        <a:spcAft>
                          <a:spcPts val="0"/>
                        </a:spcAft>
                        <a:buNone/>
                      </a:pPr>
                      <a:r>
                        <a:rPr lang="en-GB" sz="1000">
                          <a:latin typeface="Poppins"/>
                          <a:ea typeface="Poppins"/>
                          <a:cs typeface="Poppins"/>
                          <a:sym typeface="Poppins"/>
                        </a:rPr>
                        <a:t>If we improve the desirability of the service for the drivers they are more likely to use it and be comfortable with it. </a:t>
                      </a:r>
                      <a:endParaRPr sz="1000">
                        <a:latin typeface="Poppins"/>
                        <a:ea typeface="Poppins"/>
                        <a:cs typeface="Poppins"/>
                        <a:sym typeface="Poppins"/>
                      </a:endParaRPr>
                    </a:p>
                  </a:txBody>
                  <a:tcPr marL="63500" marR="63500" marT="63500" marB="63500"/>
                </a:tc>
                <a:tc>
                  <a:txBody>
                    <a:bodyPr/>
                    <a:lstStyle/>
                    <a:p>
                      <a:pPr marL="457200" lvl="0" indent="-292100" algn="l" rtl="0">
                        <a:spcBef>
                          <a:spcPts val="0"/>
                        </a:spcBef>
                        <a:spcAft>
                          <a:spcPts val="0"/>
                        </a:spcAft>
                        <a:buSzPts val="1000"/>
                        <a:buFont typeface="Poppins"/>
                        <a:buChar char="●"/>
                      </a:pPr>
                      <a:r>
                        <a:rPr lang="en-GB" sz="1000" u="sng">
                          <a:solidFill>
                            <a:srgbClr val="1155CC"/>
                          </a:solidFill>
                          <a:latin typeface="Poppins"/>
                          <a:ea typeface="Poppins"/>
                          <a:cs typeface="Poppins"/>
                          <a:sym typeface="Poppins"/>
                          <a:hlinkClick r:id="rId4">
                            <a:extLst>
                              <a:ext uri="{A12FA001-AC4F-418D-AE19-62706E023703}">
                                <ahyp:hlinkClr xmlns:ahyp="http://schemas.microsoft.com/office/drawing/2018/hyperlinkcolor" val="tx"/>
                              </a:ext>
                            </a:extLst>
                          </a:hlinkClick>
                        </a:rPr>
                        <a:t>Usability testing</a:t>
                      </a:r>
                      <a:r>
                        <a:rPr lang="en-GB" sz="1000">
                          <a:latin typeface="Poppins"/>
                          <a:ea typeface="Poppins"/>
                          <a:cs typeface="Poppins"/>
                          <a:sym typeface="Poppins"/>
                        </a:rPr>
                        <a:t> with a simplified design. We ensured that the design contained elements that were uncovered in the first round of user research.   </a:t>
                      </a:r>
                      <a:endParaRPr sz="1000">
                        <a:latin typeface="Poppins"/>
                        <a:ea typeface="Poppins"/>
                        <a:cs typeface="Poppins"/>
                        <a:sym typeface="Poppins"/>
                      </a:endParaRPr>
                    </a:p>
                  </a:txBody>
                  <a:tcPr marL="63500" marR="63500" marT="63500" marB="63500"/>
                </a:tc>
                <a:tc>
                  <a:txBody>
                    <a:bodyPr/>
                    <a:lstStyle/>
                    <a:p>
                      <a:pPr marL="457200" lvl="0" indent="-292100" algn="l" rtl="0">
                        <a:spcBef>
                          <a:spcPts val="0"/>
                        </a:spcBef>
                        <a:spcAft>
                          <a:spcPts val="0"/>
                        </a:spcAft>
                        <a:buSzPts val="1000"/>
                        <a:buFont typeface="Poppins"/>
                        <a:buChar char="●"/>
                      </a:pPr>
                      <a:r>
                        <a:rPr lang="en-GB" sz="1000">
                          <a:latin typeface="Poppins"/>
                          <a:ea typeface="Poppins"/>
                          <a:cs typeface="Poppins"/>
                          <a:sym typeface="Poppins"/>
                        </a:rPr>
                        <a:t>The prototype design received positive feedback with some suggested changes. More details can be found </a:t>
                      </a:r>
                      <a:r>
                        <a:rPr lang="en-GB" sz="1000" u="sng">
                          <a:solidFill>
                            <a:srgbClr val="1155CC"/>
                          </a:solidFill>
                          <a:latin typeface="Poppins"/>
                          <a:ea typeface="Poppins"/>
                          <a:cs typeface="Poppins"/>
                          <a:sym typeface="Poppins"/>
                          <a:hlinkClick r:id="rId5">
                            <a:extLst>
                              <a:ext uri="{A12FA001-AC4F-418D-AE19-62706E023703}">
                                <ahyp:hlinkClr xmlns:ahyp="http://schemas.microsoft.com/office/drawing/2018/hyperlinkcolor" val="tx"/>
                              </a:ext>
                            </a:extLst>
                          </a:hlinkClick>
                        </a:rPr>
                        <a:t>here</a:t>
                      </a:r>
                      <a:r>
                        <a:rPr lang="en-GB" sz="1000">
                          <a:latin typeface="Poppins"/>
                          <a:ea typeface="Poppins"/>
                          <a:cs typeface="Poppins"/>
                          <a:sym typeface="Poppins"/>
                        </a:rPr>
                        <a:t>. </a:t>
                      </a:r>
                      <a:endParaRPr sz="1000">
                        <a:latin typeface="Poppins"/>
                        <a:ea typeface="Poppins"/>
                        <a:cs typeface="Poppins"/>
                        <a:sym typeface="Poppins"/>
                      </a:endParaRPr>
                    </a:p>
                  </a:txBody>
                  <a:tcPr marL="63500" marR="63500" marT="63500" marB="63500"/>
                </a:tc>
                <a:extLst>
                  <a:ext uri="{0D108BD9-81ED-4DB2-BD59-A6C34878D82A}">
                    <a16:rowId xmlns:a16="http://schemas.microsoft.com/office/drawing/2014/main" val="10002"/>
                  </a:ext>
                </a:extLst>
              </a:tr>
            </a:tbl>
          </a:graphicData>
        </a:graphic>
      </p:graphicFrame>
      <p:pic>
        <p:nvPicPr>
          <p:cNvPr id="126" name="Google Shape;126;p17"/>
          <p:cNvPicPr preferRelativeResize="0"/>
          <p:nvPr/>
        </p:nvPicPr>
        <p:blipFill>
          <a:blip r:embed="rId6">
            <a:alphaModFix/>
          </a:blip>
          <a:stretch>
            <a:fillRect/>
          </a:stretch>
        </p:blipFill>
        <p:spPr>
          <a:xfrm>
            <a:off x="8524981" y="152636"/>
            <a:ext cx="486000" cy="486000"/>
          </a:xfrm>
          <a:prstGeom prst="ellipse">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8"/>
          <p:cNvSpPr/>
          <p:nvPr/>
        </p:nvSpPr>
        <p:spPr>
          <a:xfrm>
            <a:off x="0" y="0"/>
            <a:ext cx="1889100" cy="51435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18"/>
          <p:cNvSpPr txBox="1"/>
          <p:nvPr/>
        </p:nvSpPr>
        <p:spPr>
          <a:xfrm>
            <a:off x="-150" y="747625"/>
            <a:ext cx="1889100" cy="18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333333"/>
                </a:solidFill>
                <a:latin typeface="Poppins"/>
                <a:ea typeface="Poppins"/>
                <a:cs typeface="Poppins"/>
                <a:sym typeface="Poppins"/>
              </a:rPr>
              <a:t>User research - </a:t>
            </a:r>
            <a:endParaRPr sz="2000" b="1">
              <a:solidFill>
                <a:srgbClr val="333333"/>
              </a:solidFill>
              <a:latin typeface="Poppins"/>
              <a:ea typeface="Poppins"/>
              <a:cs typeface="Poppins"/>
              <a:sym typeface="Poppins"/>
            </a:endParaRPr>
          </a:p>
          <a:p>
            <a:pPr marL="0" lvl="0" indent="0" algn="l" rtl="0">
              <a:spcBef>
                <a:spcPts val="0"/>
              </a:spcBef>
              <a:spcAft>
                <a:spcPts val="0"/>
              </a:spcAft>
              <a:buNone/>
            </a:pPr>
            <a:r>
              <a:rPr lang="en-GB" sz="2000" b="1">
                <a:solidFill>
                  <a:srgbClr val="333333"/>
                </a:solidFill>
                <a:latin typeface="Poppins"/>
                <a:ea typeface="Poppins"/>
                <a:cs typeface="Poppins"/>
                <a:sym typeface="Poppins"/>
              </a:rPr>
              <a:t>Round 1 findings</a:t>
            </a:r>
            <a:endParaRPr sz="2000" b="1">
              <a:solidFill>
                <a:srgbClr val="333333"/>
              </a:solidFill>
              <a:latin typeface="Poppins"/>
              <a:ea typeface="Poppins"/>
              <a:cs typeface="Poppins"/>
              <a:sym typeface="Poppins"/>
            </a:endParaRPr>
          </a:p>
        </p:txBody>
      </p:sp>
      <p:sp>
        <p:nvSpPr>
          <p:cNvPr id="133" name="Google Shape;133;p18"/>
          <p:cNvSpPr txBox="1"/>
          <p:nvPr/>
        </p:nvSpPr>
        <p:spPr>
          <a:xfrm>
            <a:off x="2055063" y="344675"/>
            <a:ext cx="6295200" cy="58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b="1">
                <a:latin typeface="Poppins"/>
                <a:ea typeface="Poppins"/>
                <a:cs typeface="Poppins"/>
                <a:sym typeface="Poppins"/>
              </a:rPr>
              <a:t>User research - Round 1 findings</a:t>
            </a:r>
            <a:endParaRPr b="1">
              <a:latin typeface="Poppins"/>
              <a:ea typeface="Poppins"/>
              <a:cs typeface="Poppins"/>
              <a:sym typeface="Poppins"/>
            </a:endParaRPr>
          </a:p>
        </p:txBody>
      </p:sp>
      <p:sp>
        <p:nvSpPr>
          <p:cNvPr id="134" name="Google Shape;134;p18"/>
          <p:cNvSpPr txBox="1"/>
          <p:nvPr/>
        </p:nvSpPr>
        <p:spPr>
          <a:xfrm>
            <a:off x="2055075" y="892350"/>
            <a:ext cx="6295200" cy="21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100" b="1">
                <a:latin typeface="Poppins"/>
                <a:ea typeface="Poppins"/>
                <a:cs typeface="Poppins"/>
                <a:sym typeface="Poppins"/>
              </a:rPr>
              <a:t>Licence holders</a:t>
            </a:r>
            <a:r>
              <a:rPr lang="en-GB" sz="1100">
                <a:latin typeface="Poppins"/>
                <a:ea typeface="Poppins"/>
                <a:cs typeface="Poppins"/>
                <a:sym typeface="Poppins"/>
              </a:rPr>
              <a:t> need:</a:t>
            </a:r>
            <a:endParaRPr sz="1100">
              <a:latin typeface="Poppins"/>
              <a:ea typeface="Poppins"/>
              <a:cs typeface="Poppins"/>
              <a:sym typeface="Poppins"/>
            </a:endParaRPr>
          </a:p>
          <a:p>
            <a:pPr marL="0" lvl="0" indent="0" algn="l" rtl="0">
              <a:spcBef>
                <a:spcPts val="0"/>
              </a:spcBef>
              <a:spcAft>
                <a:spcPts val="0"/>
              </a:spcAft>
              <a:buNone/>
            </a:pPr>
            <a:endParaRPr sz="1100">
              <a:latin typeface="Poppins"/>
              <a:ea typeface="Poppins"/>
              <a:cs typeface="Poppins"/>
              <a:sym typeface="Poppins"/>
            </a:endParaRPr>
          </a:p>
          <a:p>
            <a:pPr marL="457200" lvl="0" indent="-298450" algn="l" rtl="0">
              <a:lnSpc>
                <a:spcPct val="115000"/>
              </a:lnSpc>
              <a:spcBef>
                <a:spcPts val="0"/>
              </a:spcBef>
              <a:spcAft>
                <a:spcPts val="0"/>
              </a:spcAft>
              <a:buSzPts val="1100"/>
              <a:buFont typeface="Poppins"/>
              <a:buChar char="●"/>
            </a:pPr>
            <a:r>
              <a:rPr lang="en-GB" sz="1100">
                <a:solidFill>
                  <a:schemeClr val="dk1"/>
                </a:solidFill>
                <a:latin typeface="Poppins"/>
                <a:ea typeface="Poppins"/>
                <a:cs typeface="Poppins"/>
                <a:sym typeface="Poppins"/>
              </a:rPr>
              <a:t>To be able to complete applications, for example when they change vehicles or decide to become their own operator, as well as renewals</a:t>
            </a:r>
            <a:br>
              <a:rPr lang="en-GB" sz="1100">
                <a:solidFill>
                  <a:schemeClr val="dk1"/>
                </a:solidFill>
                <a:latin typeface="Poppins"/>
                <a:ea typeface="Poppins"/>
                <a:cs typeface="Poppins"/>
                <a:sym typeface="Poppins"/>
              </a:rPr>
            </a:br>
            <a:endParaRPr sz="1100">
              <a:solidFill>
                <a:schemeClr val="dk1"/>
              </a:solidFill>
              <a:latin typeface="Poppins"/>
              <a:ea typeface="Poppins"/>
              <a:cs typeface="Poppins"/>
              <a:sym typeface="Poppins"/>
            </a:endParaRPr>
          </a:p>
          <a:p>
            <a:pPr marL="457200" lvl="0" indent="-298450" algn="l" rtl="0">
              <a:lnSpc>
                <a:spcPct val="115000"/>
              </a:lnSpc>
              <a:spcBef>
                <a:spcPts val="0"/>
              </a:spcBef>
              <a:spcAft>
                <a:spcPts val="0"/>
              </a:spcAft>
              <a:buClr>
                <a:schemeClr val="dk1"/>
              </a:buClr>
              <a:buSzPts val="1100"/>
              <a:buFont typeface="Poppins"/>
              <a:buChar char="●"/>
            </a:pPr>
            <a:r>
              <a:rPr lang="en-GB" sz="1100">
                <a:solidFill>
                  <a:schemeClr val="dk1"/>
                </a:solidFill>
                <a:latin typeface="Poppins"/>
                <a:ea typeface="Poppins"/>
                <a:cs typeface="Poppins"/>
                <a:sym typeface="Poppins"/>
              </a:rPr>
              <a:t>To be able to track the progress and status of their application/renewal</a:t>
            </a:r>
            <a:br>
              <a:rPr lang="en-GB" sz="1100">
                <a:solidFill>
                  <a:schemeClr val="dk1"/>
                </a:solidFill>
                <a:latin typeface="Poppins"/>
                <a:ea typeface="Poppins"/>
                <a:cs typeface="Poppins"/>
                <a:sym typeface="Poppins"/>
              </a:rPr>
            </a:br>
            <a:endParaRPr sz="1100">
              <a:solidFill>
                <a:schemeClr val="dk1"/>
              </a:solidFill>
              <a:latin typeface="Poppins"/>
              <a:ea typeface="Poppins"/>
              <a:cs typeface="Poppins"/>
              <a:sym typeface="Poppins"/>
            </a:endParaRPr>
          </a:p>
          <a:p>
            <a:pPr marL="457200" lvl="0" indent="-298450" algn="l" rtl="0">
              <a:lnSpc>
                <a:spcPct val="115000"/>
              </a:lnSpc>
              <a:spcBef>
                <a:spcPts val="0"/>
              </a:spcBef>
              <a:spcAft>
                <a:spcPts val="0"/>
              </a:spcAft>
              <a:buClr>
                <a:schemeClr val="dk1"/>
              </a:buClr>
              <a:buSzPts val="1100"/>
              <a:buFont typeface="Poppins"/>
              <a:buChar char="●"/>
            </a:pPr>
            <a:r>
              <a:rPr lang="en-GB" sz="1100">
                <a:solidFill>
                  <a:schemeClr val="dk1"/>
                </a:solidFill>
                <a:latin typeface="Poppins"/>
                <a:ea typeface="Poppins"/>
                <a:cs typeface="Poppins"/>
                <a:sym typeface="Poppins"/>
              </a:rPr>
              <a:t>Have everything in one place - MOT, DVLA, DBS, etc. - to bridge the gap between all the different documents and applications</a:t>
            </a:r>
            <a:br>
              <a:rPr lang="en-GB" sz="1100">
                <a:solidFill>
                  <a:schemeClr val="dk1"/>
                </a:solidFill>
                <a:latin typeface="Poppins"/>
                <a:ea typeface="Poppins"/>
                <a:cs typeface="Poppins"/>
                <a:sym typeface="Poppins"/>
              </a:rPr>
            </a:br>
            <a:endParaRPr sz="1100">
              <a:solidFill>
                <a:schemeClr val="dk1"/>
              </a:solidFill>
              <a:latin typeface="Poppins"/>
              <a:ea typeface="Poppins"/>
              <a:cs typeface="Poppins"/>
              <a:sym typeface="Poppins"/>
            </a:endParaRPr>
          </a:p>
          <a:p>
            <a:pPr marL="457200" lvl="0" indent="-298450" algn="l" rtl="0">
              <a:lnSpc>
                <a:spcPct val="115000"/>
              </a:lnSpc>
              <a:spcBef>
                <a:spcPts val="0"/>
              </a:spcBef>
              <a:spcAft>
                <a:spcPts val="0"/>
              </a:spcAft>
              <a:buClr>
                <a:schemeClr val="dk1"/>
              </a:buClr>
              <a:buSzPts val="1100"/>
              <a:buFont typeface="Poppins"/>
              <a:buChar char="●"/>
            </a:pPr>
            <a:r>
              <a:rPr lang="en-GB" sz="1100">
                <a:solidFill>
                  <a:schemeClr val="dk1"/>
                </a:solidFill>
                <a:latin typeface="Poppins"/>
                <a:ea typeface="Poppins"/>
                <a:cs typeface="Poppins"/>
                <a:sym typeface="Poppins"/>
              </a:rPr>
              <a:t>To submit copies of their licence forms and documentation with access to any technology, such as printers or scanners, required to do so</a:t>
            </a:r>
            <a:br>
              <a:rPr lang="en-GB" sz="1100">
                <a:solidFill>
                  <a:schemeClr val="dk1"/>
                </a:solidFill>
                <a:latin typeface="Poppins"/>
                <a:ea typeface="Poppins"/>
                <a:cs typeface="Poppins"/>
                <a:sym typeface="Poppins"/>
              </a:rPr>
            </a:br>
            <a:endParaRPr sz="1100">
              <a:solidFill>
                <a:schemeClr val="dk1"/>
              </a:solidFill>
              <a:latin typeface="Poppins"/>
              <a:ea typeface="Poppins"/>
              <a:cs typeface="Poppins"/>
              <a:sym typeface="Poppins"/>
            </a:endParaRPr>
          </a:p>
          <a:p>
            <a:pPr marL="457200" lvl="0" indent="-298450" algn="l" rtl="0">
              <a:lnSpc>
                <a:spcPct val="115000"/>
              </a:lnSpc>
              <a:spcBef>
                <a:spcPts val="0"/>
              </a:spcBef>
              <a:spcAft>
                <a:spcPts val="0"/>
              </a:spcAft>
              <a:buClr>
                <a:schemeClr val="dk1"/>
              </a:buClr>
              <a:buSzPts val="1100"/>
              <a:buFont typeface="Poppins"/>
              <a:buChar char="●"/>
            </a:pPr>
            <a:r>
              <a:rPr lang="en-GB" sz="1100">
                <a:solidFill>
                  <a:schemeClr val="dk1"/>
                </a:solidFill>
                <a:latin typeface="Poppins"/>
                <a:ea typeface="Poppins"/>
                <a:cs typeface="Poppins"/>
                <a:sym typeface="Poppins"/>
              </a:rPr>
              <a:t>Reminders of upcoming renewals and/or actions that need to be done as a part of managing their licence, to be able to choose how to receive them, and to know how far in advance to complete an action</a:t>
            </a:r>
            <a:br>
              <a:rPr lang="en-GB" sz="1100">
                <a:solidFill>
                  <a:schemeClr val="dk1"/>
                </a:solidFill>
                <a:latin typeface="Poppins"/>
                <a:ea typeface="Poppins"/>
                <a:cs typeface="Poppins"/>
                <a:sym typeface="Poppins"/>
              </a:rPr>
            </a:br>
            <a:endParaRPr sz="1100">
              <a:solidFill>
                <a:schemeClr val="dk1"/>
              </a:solidFill>
              <a:latin typeface="Poppins"/>
              <a:ea typeface="Poppins"/>
              <a:cs typeface="Poppins"/>
              <a:sym typeface="Poppins"/>
            </a:endParaRPr>
          </a:p>
          <a:p>
            <a:pPr marL="457200" lvl="0" indent="-298450" algn="l" rtl="0">
              <a:lnSpc>
                <a:spcPct val="115000"/>
              </a:lnSpc>
              <a:spcBef>
                <a:spcPts val="0"/>
              </a:spcBef>
              <a:spcAft>
                <a:spcPts val="0"/>
              </a:spcAft>
              <a:buClr>
                <a:schemeClr val="dk1"/>
              </a:buClr>
              <a:buSzPts val="1100"/>
              <a:buFont typeface="Poppins"/>
              <a:buChar char="●"/>
            </a:pPr>
            <a:r>
              <a:rPr lang="en-GB" sz="1100">
                <a:solidFill>
                  <a:schemeClr val="dk1"/>
                </a:solidFill>
                <a:latin typeface="Poppins"/>
                <a:ea typeface="Poppins"/>
                <a:cs typeface="Poppins"/>
                <a:sym typeface="Poppins"/>
              </a:rPr>
              <a:t>To know if they've made mistakes/errors in their application/renewal to avoid delays to their application</a:t>
            </a:r>
            <a:endParaRPr sz="1100">
              <a:solidFill>
                <a:schemeClr val="dk1"/>
              </a:solidFill>
              <a:latin typeface="Poppins"/>
              <a:ea typeface="Poppins"/>
              <a:cs typeface="Poppins"/>
              <a:sym typeface="Poppins"/>
            </a:endParaRPr>
          </a:p>
        </p:txBody>
      </p:sp>
      <p:pic>
        <p:nvPicPr>
          <p:cNvPr id="135" name="Google Shape;135;p18"/>
          <p:cNvPicPr preferRelativeResize="0"/>
          <p:nvPr/>
        </p:nvPicPr>
        <p:blipFill>
          <a:blip r:embed="rId3">
            <a:alphaModFix/>
          </a:blip>
          <a:stretch>
            <a:fillRect/>
          </a:stretch>
        </p:blipFill>
        <p:spPr>
          <a:xfrm>
            <a:off x="8523811" y="145477"/>
            <a:ext cx="486000" cy="486000"/>
          </a:xfrm>
          <a:prstGeom prst="ellipse">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9"/>
          <p:cNvSpPr/>
          <p:nvPr/>
        </p:nvSpPr>
        <p:spPr>
          <a:xfrm>
            <a:off x="0" y="0"/>
            <a:ext cx="1889100" cy="51435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9"/>
          <p:cNvSpPr txBox="1"/>
          <p:nvPr/>
        </p:nvSpPr>
        <p:spPr>
          <a:xfrm>
            <a:off x="-150" y="747625"/>
            <a:ext cx="1889100" cy="18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333333"/>
                </a:solidFill>
                <a:latin typeface="Poppins"/>
                <a:ea typeface="Poppins"/>
                <a:cs typeface="Poppins"/>
                <a:sym typeface="Poppins"/>
              </a:rPr>
              <a:t>User research - </a:t>
            </a:r>
            <a:endParaRPr sz="2000" b="1">
              <a:solidFill>
                <a:srgbClr val="333333"/>
              </a:solidFill>
              <a:latin typeface="Poppins"/>
              <a:ea typeface="Poppins"/>
              <a:cs typeface="Poppins"/>
              <a:sym typeface="Poppins"/>
            </a:endParaRPr>
          </a:p>
          <a:p>
            <a:pPr marL="0" lvl="0" indent="0" algn="l" rtl="0">
              <a:spcBef>
                <a:spcPts val="0"/>
              </a:spcBef>
              <a:spcAft>
                <a:spcPts val="0"/>
              </a:spcAft>
              <a:buNone/>
            </a:pPr>
            <a:r>
              <a:rPr lang="en-GB" sz="2000" b="1">
                <a:solidFill>
                  <a:srgbClr val="333333"/>
                </a:solidFill>
                <a:latin typeface="Poppins"/>
                <a:ea typeface="Poppins"/>
                <a:cs typeface="Poppins"/>
                <a:sym typeface="Poppins"/>
              </a:rPr>
              <a:t>Round 1 findings</a:t>
            </a:r>
            <a:endParaRPr sz="2000" b="1">
              <a:solidFill>
                <a:srgbClr val="333333"/>
              </a:solidFill>
              <a:latin typeface="Poppins"/>
              <a:ea typeface="Poppins"/>
              <a:cs typeface="Poppins"/>
              <a:sym typeface="Poppins"/>
            </a:endParaRPr>
          </a:p>
        </p:txBody>
      </p:sp>
      <p:sp>
        <p:nvSpPr>
          <p:cNvPr id="142" name="Google Shape;142;p19"/>
          <p:cNvSpPr txBox="1"/>
          <p:nvPr/>
        </p:nvSpPr>
        <p:spPr>
          <a:xfrm>
            <a:off x="2055063" y="344675"/>
            <a:ext cx="6295200" cy="58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b="1">
                <a:latin typeface="Poppins"/>
                <a:ea typeface="Poppins"/>
                <a:cs typeface="Poppins"/>
                <a:sym typeface="Poppins"/>
              </a:rPr>
              <a:t>User research - Round 1 findings</a:t>
            </a:r>
            <a:endParaRPr b="1">
              <a:latin typeface="Poppins"/>
              <a:ea typeface="Poppins"/>
              <a:cs typeface="Poppins"/>
              <a:sym typeface="Poppins"/>
            </a:endParaRPr>
          </a:p>
        </p:txBody>
      </p:sp>
      <p:sp>
        <p:nvSpPr>
          <p:cNvPr id="143" name="Google Shape;143;p19"/>
          <p:cNvSpPr txBox="1"/>
          <p:nvPr/>
        </p:nvSpPr>
        <p:spPr>
          <a:xfrm>
            <a:off x="2055075" y="892350"/>
            <a:ext cx="6295200" cy="2115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GB" sz="1100">
                <a:solidFill>
                  <a:schemeClr val="dk1"/>
                </a:solidFill>
                <a:latin typeface="Poppins"/>
                <a:ea typeface="Poppins"/>
                <a:cs typeface="Poppins"/>
                <a:sym typeface="Poppins"/>
              </a:rPr>
              <a:t>There is a perception among </a:t>
            </a:r>
            <a:r>
              <a:rPr lang="en-GB" sz="1100" b="1">
                <a:solidFill>
                  <a:schemeClr val="dk1"/>
                </a:solidFill>
                <a:latin typeface="Poppins"/>
                <a:ea typeface="Poppins"/>
                <a:cs typeface="Poppins"/>
                <a:sym typeface="Poppins"/>
              </a:rPr>
              <a:t>drivers</a:t>
            </a:r>
            <a:r>
              <a:rPr lang="en-GB" sz="1100">
                <a:solidFill>
                  <a:schemeClr val="dk1"/>
                </a:solidFill>
                <a:latin typeface="Poppins"/>
                <a:ea typeface="Poppins"/>
                <a:cs typeface="Poppins"/>
                <a:sym typeface="Poppins"/>
              </a:rPr>
              <a:t> and </a:t>
            </a:r>
            <a:r>
              <a:rPr lang="en-GB" sz="1100" b="1">
                <a:solidFill>
                  <a:schemeClr val="dk1"/>
                </a:solidFill>
                <a:latin typeface="Poppins"/>
                <a:ea typeface="Poppins"/>
                <a:cs typeface="Poppins"/>
                <a:sym typeface="Poppins"/>
              </a:rPr>
              <a:t>operators</a:t>
            </a:r>
            <a:r>
              <a:rPr lang="en-GB" sz="1100">
                <a:solidFill>
                  <a:schemeClr val="dk1"/>
                </a:solidFill>
                <a:latin typeface="Poppins"/>
                <a:ea typeface="Poppins"/>
                <a:cs typeface="Poppins"/>
                <a:sym typeface="Poppins"/>
              </a:rPr>
              <a:t> that there are a lot of low digital and english as second language (ESL) drivers in their local area</a:t>
            </a:r>
            <a:br>
              <a:rPr lang="en-GB" sz="1100">
                <a:solidFill>
                  <a:schemeClr val="dk1"/>
                </a:solidFill>
                <a:latin typeface="Poppins"/>
                <a:ea typeface="Poppins"/>
                <a:cs typeface="Poppins"/>
                <a:sym typeface="Poppins"/>
              </a:rPr>
            </a:br>
            <a:endParaRPr sz="1100" b="1">
              <a:solidFill>
                <a:schemeClr val="dk1"/>
              </a:solidFill>
              <a:latin typeface="Poppins"/>
              <a:ea typeface="Poppins"/>
              <a:cs typeface="Poppins"/>
              <a:sym typeface="Poppins"/>
            </a:endParaRPr>
          </a:p>
          <a:p>
            <a:pPr marL="0" lvl="0" indent="0" algn="l" rtl="0">
              <a:lnSpc>
                <a:spcPct val="115000"/>
              </a:lnSpc>
              <a:spcBef>
                <a:spcPts val="1200"/>
              </a:spcBef>
              <a:spcAft>
                <a:spcPts val="0"/>
              </a:spcAft>
              <a:buNone/>
            </a:pPr>
            <a:r>
              <a:rPr lang="en-GB" sz="1100" b="1">
                <a:solidFill>
                  <a:schemeClr val="dk1"/>
                </a:solidFill>
                <a:latin typeface="Poppins"/>
                <a:ea typeface="Poppins"/>
                <a:cs typeface="Poppins"/>
                <a:sym typeface="Poppins"/>
              </a:rPr>
              <a:t>Licence holders</a:t>
            </a:r>
            <a:r>
              <a:rPr lang="en-GB" sz="1100">
                <a:solidFill>
                  <a:schemeClr val="dk1"/>
                </a:solidFill>
                <a:latin typeface="Poppins"/>
                <a:ea typeface="Poppins"/>
                <a:cs typeface="Poppins"/>
                <a:sym typeface="Poppins"/>
              </a:rPr>
              <a:t> with </a:t>
            </a:r>
            <a:r>
              <a:rPr lang="en-GB" sz="1100" b="1">
                <a:solidFill>
                  <a:schemeClr val="dk1"/>
                </a:solidFill>
                <a:latin typeface="Poppins"/>
                <a:ea typeface="Poppins"/>
                <a:cs typeface="Poppins"/>
                <a:sym typeface="Poppins"/>
              </a:rPr>
              <a:t>low digital skills</a:t>
            </a:r>
            <a:r>
              <a:rPr lang="en-GB" sz="1100">
                <a:solidFill>
                  <a:schemeClr val="dk1"/>
                </a:solidFill>
                <a:latin typeface="Poppins"/>
                <a:ea typeface="Poppins"/>
                <a:cs typeface="Poppins"/>
                <a:sym typeface="Poppins"/>
              </a:rPr>
              <a:t>, </a:t>
            </a:r>
            <a:r>
              <a:rPr lang="en-GB" sz="1100" b="1">
                <a:solidFill>
                  <a:schemeClr val="dk1"/>
                </a:solidFill>
                <a:latin typeface="Poppins"/>
                <a:ea typeface="Poppins"/>
                <a:cs typeface="Poppins"/>
                <a:sym typeface="Poppins"/>
              </a:rPr>
              <a:t>dyslexia</a:t>
            </a:r>
            <a:r>
              <a:rPr lang="en-GB" sz="1100">
                <a:solidFill>
                  <a:schemeClr val="dk1"/>
                </a:solidFill>
                <a:latin typeface="Poppins"/>
                <a:ea typeface="Poppins"/>
                <a:cs typeface="Poppins"/>
                <a:sym typeface="Poppins"/>
              </a:rPr>
              <a:t> or </a:t>
            </a:r>
            <a:r>
              <a:rPr lang="en-GB" sz="1100" b="1">
                <a:solidFill>
                  <a:schemeClr val="dk1"/>
                </a:solidFill>
                <a:latin typeface="Poppins"/>
                <a:ea typeface="Poppins"/>
                <a:cs typeface="Poppins"/>
                <a:sym typeface="Poppins"/>
              </a:rPr>
              <a:t>ESL need</a:t>
            </a:r>
            <a:r>
              <a:rPr lang="en-GB" sz="1100">
                <a:solidFill>
                  <a:schemeClr val="dk1"/>
                </a:solidFill>
                <a:latin typeface="Poppins"/>
                <a:ea typeface="Poppins"/>
                <a:cs typeface="Poppins"/>
                <a:sym typeface="Poppins"/>
              </a:rPr>
              <a:t>:</a:t>
            </a:r>
            <a:endParaRPr sz="1100">
              <a:solidFill>
                <a:schemeClr val="dk1"/>
              </a:solidFill>
              <a:latin typeface="Poppins"/>
              <a:ea typeface="Poppins"/>
              <a:cs typeface="Poppins"/>
              <a:sym typeface="Poppins"/>
            </a:endParaRPr>
          </a:p>
          <a:p>
            <a:pPr marL="457200" lvl="0" indent="-298450" algn="l" rtl="0">
              <a:lnSpc>
                <a:spcPct val="115000"/>
              </a:lnSpc>
              <a:spcBef>
                <a:spcPts val="1200"/>
              </a:spcBef>
              <a:spcAft>
                <a:spcPts val="0"/>
              </a:spcAft>
              <a:buClr>
                <a:schemeClr val="dk1"/>
              </a:buClr>
              <a:buSzPts val="1100"/>
              <a:buFont typeface="Poppins"/>
              <a:buChar char="●"/>
            </a:pPr>
            <a:r>
              <a:rPr lang="en-GB" sz="1100">
                <a:solidFill>
                  <a:schemeClr val="dk1"/>
                </a:solidFill>
                <a:latin typeface="Poppins"/>
                <a:ea typeface="Poppins"/>
                <a:cs typeface="Poppins"/>
                <a:sym typeface="Poppins"/>
              </a:rPr>
              <a:t>To be able to speak to, or get a response from, the licensing team in a faster way</a:t>
            </a:r>
            <a:br>
              <a:rPr lang="en-GB" sz="1100">
                <a:solidFill>
                  <a:schemeClr val="dk1"/>
                </a:solidFill>
                <a:latin typeface="Poppins"/>
                <a:ea typeface="Poppins"/>
                <a:cs typeface="Poppins"/>
                <a:sym typeface="Poppins"/>
              </a:rPr>
            </a:br>
            <a:endParaRPr sz="1100">
              <a:solidFill>
                <a:schemeClr val="dk1"/>
              </a:solidFill>
              <a:latin typeface="Poppins"/>
              <a:ea typeface="Poppins"/>
              <a:cs typeface="Poppins"/>
              <a:sym typeface="Poppins"/>
            </a:endParaRPr>
          </a:p>
          <a:p>
            <a:pPr marL="457200" lvl="0" indent="-298450" algn="l" rtl="0">
              <a:lnSpc>
                <a:spcPct val="115000"/>
              </a:lnSpc>
              <a:spcBef>
                <a:spcPts val="0"/>
              </a:spcBef>
              <a:spcAft>
                <a:spcPts val="0"/>
              </a:spcAft>
              <a:buClr>
                <a:schemeClr val="dk1"/>
              </a:buClr>
              <a:buSzPts val="1100"/>
              <a:buFont typeface="Poppins"/>
              <a:buChar char="●"/>
            </a:pPr>
            <a:r>
              <a:rPr lang="en-GB" sz="1100">
                <a:solidFill>
                  <a:schemeClr val="dk1"/>
                </a:solidFill>
                <a:latin typeface="Poppins"/>
                <a:ea typeface="Poppins"/>
                <a:cs typeface="Poppins"/>
                <a:sym typeface="Poppins"/>
              </a:rPr>
              <a:t>Access to support from licensing teams to complete their </a:t>
            </a:r>
            <a:br>
              <a:rPr lang="en-GB" sz="1100">
                <a:solidFill>
                  <a:schemeClr val="dk1"/>
                </a:solidFill>
                <a:latin typeface="Poppins"/>
                <a:ea typeface="Poppins"/>
                <a:cs typeface="Poppins"/>
                <a:sym typeface="Poppins"/>
              </a:rPr>
            </a:br>
            <a:r>
              <a:rPr lang="en-GB" sz="1100">
                <a:solidFill>
                  <a:schemeClr val="dk1"/>
                </a:solidFill>
                <a:latin typeface="Poppins"/>
                <a:ea typeface="Poppins"/>
                <a:cs typeface="Poppins"/>
                <a:sym typeface="Poppins"/>
              </a:rPr>
              <a:t>application/renewal where online solutions or technologies are involved</a:t>
            </a:r>
            <a:br>
              <a:rPr lang="en-GB" sz="1100">
                <a:solidFill>
                  <a:schemeClr val="dk1"/>
                </a:solidFill>
                <a:latin typeface="Poppins"/>
                <a:ea typeface="Poppins"/>
                <a:cs typeface="Poppins"/>
                <a:sym typeface="Poppins"/>
              </a:rPr>
            </a:br>
            <a:endParaRPr sz="1100">
              <a:solidFill>
                <a:schemeClr val="dk1"/>
              </a:solidFill>
              <a:latin typeface="Poppins"/>
              <a:ea typeface="Poppins"/>
              <a:cs typeface="Poppins"/>
              <a:sym typeface="Poppins"/>
            </a:endParaRPr>
          </a:p>
          <a:p>
            <a:pPr marL="457200" lvl="0" indent="-298450" algn="l" rtl="0">
              <a:lnSpc>
                <a:spcPct val="115000"/>
              </a:lnSpc>
              <a:spcBef>
                <a:spcPts val="0"/>
              </a:spcBef>
              <a:spcAft>
                <a:spcPts val="0"/>
              </a:spcAft>
              <a:buClr>
                <a:schemeClr val="dk1"/>
              </a:buClr>
              <a:buSzPts val="1100"/>
              <a:buFont typeface="Poppins"/>
              <a:buChar char="●"/>
            </a:pPr>
            <a:r>
              <a:rPr lang="en-GB" sz="1100">
                <a:solidFill>
                  <a:schemeClr val="dk1"/>
                </a:solidFill>
                <a:latin typeface="Poppins"/>
                <a:ea typeface="Poppins"/>
                <a:cs typeface="Poppins"/>
                <a:sym typeface="Poppins"/>
              </a:rPr>
              <a:t>Access to support with cashless payments</a:t>
            </a:r>
            <a:br>
              <a:rPr lang="en-GB" sz="1100">
                <a:solidFill>
                  <a:schemeClr val="dk1"/>
                </a:solidFill>
                <a:latin typeface="Poppins"/>
                <a:ea typeface="Poppins"/>
                <a:cs typeface="Poppins"/>
                <a:sym typeface="Poppins"/>
              </a:rPr>
            </a:br>
            <a:endParaRPr sz="1100">
              <a:solidFill>
                <a:schemeClr val="dk1"/>
              </a:solidFill>
              <a:latin typeface="Poppins"/>
              <a:ea typeface="Poppins"/>
              <a:cs typeface="Poppins"/>
              <a:sym typeface="Poppins"/>
            </a:endParaRPr>
          </a:p>
          <a:p>
            <a:pPr marL="457200" lvl="0" indent="-298450" algn="l" rtl="0">
              <a:lnSpc>
                <a:spcPct val="115000"/>
              </a:lnSpc>
              <a:spcBef>
                <a:spcPts val="0"/>
              </a:spcBef>
              <a:spcAft>
                <a:spcPts val="0"/>
              </a:spcAft>
              <a:buClr>
                <a:schemeClr val="dk1"/>
              </a:buClr>
              <a:buSzPts val="1100"/>
              <a:buFont typeface="Poppins"/>
              <a:buChar char="●"/>
            </a:pPr>
            <a:r>
              <a:rPr lang="en-GB" sz="1100">
                <a:solidFill>
                  <a:schemeClr val="dk1"/>
                </a:solidFill>
                <a:latin typeface="Poppins"/>
                <a:ea typeface="Poppins"/>
                <a:cs typeface="Poppins"/>
                <a:sym typeface="Poppins"/>
              </a:rPr>
              <a:t>Application/renewal forms to be simple, streamlined and accessible, use simple language, and not be too wordy</a:t>
            </a:r>
            <a:endParaRPr sz="1100">
              <a:solidFill>
                <a:schemeClr val="dk1"/>
              </a:solidFill>
              <a:latin typeface="Poppins"/>
              <a:ea typeface="Poppins"/>
              <a:cs typeface="Poppins"/>
              <a:sym typeface="Poppins"/>
            </a:endParaRPr>
          </a:p>
        </p:txBody>
      </p:sp>
      <p:pic>
        <p:nvPicPr>
          <p:cNvPr id="144" name="Google Shape;144;p19"/>
          <p:cNvPicPr preferRelativeResize="0"/>
          <p:nvPr/>
        </p:nvPicPr>
        <p:blipFill>
          <a:blip r:embed="rId3">
            <a:alphaModFix/>
          </a:blip>
          <a:stretch>
            <a:fillRect/>
          </a:stretch>
        </p:blipFill>
        <p:spPr>
          <a:xfrm>
            <a:off x="8523811" y="145477"/>
            <a:ext cx="486000" cy="486000"/>
          </a:xfrm>
          <a:prstGeom prst="ellipse">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0"/>
          <p:cNvSpPr/>
          <p:nvPr/>
        </p:nvSpPr>
        <p:spPr>
          <a:xfrm>
            <a:off x="0" y="0"/>
            <a:ext cx="1889100" cy="51435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20"/>
          <p:cNvSpPr txBox="1"/>
          <p:nvPr/>
        </p:nvSpPr>
        <p:spPr>
          <a:xfrm>
            <a:off x="-150" y="747625"/>
            <a:ext cx="1889100" cy="18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333333"/>
                </a:solidFill>
                <a:latin typeface="Poppins"/>
                <a:ea typeface="Poppins"/>
                <a:cs typeface="Poppins"/>
                <a:sym typeface="Poppins"/>
              </a:rPr>
              <a:t>Prototype Demo</a:t>
            </a:r>
            <a:endParaRPr sz="2000" b="1">
              <a:solidFill>
                <a:srgbClr val="333333"/>
              </a:solidFill>
              <a:latin typeface="Poppins"/>
              <a:ea typeface="Poppins"/>
              <a:cs typeface="Poppins"/>
              <a:sym typeface="Poppins"/>
            </a:endParaRPr>
          </a:p>
        </p:txBody>
      </p:sp>
      <p:sp>
        <p:nvSpPr>
          <p:cNvPr id="151" name="Google Shape;151;p20"/>
          <p:cNvSpPr txBox="1"/>
          <p:nvPr/>
        </p:nvSpPr>
        <p:spPr>
          <a:xfrm>
            <a:off x="2055063" y="344675"/>
            <a:ext cx="6295200" cy="58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b="1">
                <a:latin typeface="Poppins"/>
                <a:ea typeface="Poppins"/>
                <a:cs typeface="Poppins"/>
                <a:sym typeface="Poppins"/>
              </a:rPr>
              <a:t>Prototype demo!</a:t>
            </a:r>
            <a:endParaRPr b="1">
              <a:latin typeface="Poppins"/>
              <a:ea typeface="Poppins"/>
              <a:cs typeface="Poppins"/>
              <a:sym typeface="Poppins"/>
            </a:endParaRPr>
          </a:p>
        </p:txBody>
      </p:sp>
      <p:sp>
        <p:nvSpPr>
          <p:cNvPr id="152" name="Google Shape;152;p20"/>
          <p:cNvSpPr txBox="1"/>
          <p:nvPr/>
        </p:nvSpPr>
        <p:spPr>
          <a:xfrm>
            <a:off x="2055075" y="892350"/>
            <a:ext cx="6295200" cy="21156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SzPts val="1400"/>
              <a:buFont typeface="Poppins"/>
              <a:buChar char="●"/>
            </a:pPr>
            <a:r>
              <a:rPr lang="en-GB">
                <a:latin typeface="Poppins"/>
                <a:ea typeface="Poppins"/>
                <a:cs typeface="Poppins"/>
                <a:sym typeface="Poppins"/>
              </a:rPr>
              <a:t>To do / pending / completed task list</a:t>
            </a:r>
            <a:endParaRPr>
              <a:latin typeface="Poppins"/>
              <a:ea typeface="Poppins"/>
              <a:cs typeface="Poppins"/>
              <a:sym typeface="Poppins"/>
            </a:endParaRPr>
          </a:p>
          <a:p>
            <a:pPr marL="457200" lvl="0" indent="-317500" algn="l" rtl="0">
              <a:spcBef>
                <a:spcPts val="0"/>
              </a:spcBef>
              <a:spcAft>
                <a:spcPts val="0"/>
              </a:spcAft>
              <a:buSzPts val="1400"/>
              <a:buFont typeface="Poppins"/>
              <a:buChar char="●"/>
            </a:pPr>
            <a:r>
              <a:rPr lang="en-GB">
                <a:latin typeface="Poppins"/>
                <a:ea typeface="Poppins"/>
                <a:cs typeface="Poppins"/>
                <a:sym typeface="Poppins"/>
              </a:rPr>
              <a:t>Status tags for tasks</a:t>
            </a:r>
            <a:endParaRPr>
              <a:latin typeface="Poppins"/>
              <a:ea typeface="Poppins"/>
              <a:cs typeface="Poppins"/>
              <a:sym typeface="Poppins"/>
            </a:endParaRPr>
          </a:p>
          <a:p>
            <a:pPr marL="457200" lvl="0" indent="-317500" algn="l" rtl="0">
              <a:spcBef>
                <a:spcPts val="0"/>
              </a:spcBef>
              <a:spcAft>
                <a:spcPts val="0"/>
              </a:spcAft>
              <a:buSzPts val="1400"/>
              <a:buFont typeface="Poppins"/>
              <a:buChar char="●"/>
            </a:pPr>
            <a:r>
              <a:rPr lang="en-GB">
                <a:latin typeface="Poppins"/>
                <a:ea typeface="Poppins"/>
                <a:cs typeface="Poppins"/>
                <a:sym typeface="Poppins"/>
              </a:rPr>
              <a:t>Details of current licenses </a:t>
            </a:r>
            <a:endParaRPr>
              <a:latin typeface="Poppins"/>
              <a:ea typeface="Poppins"/>
              <a:cs typeface="Poppins"/>
              <a:sym typeface="Poppins"/>
            </a:endParaRPr>
          </a:p>
          <a:p>
            <a:pPr marL="457200" lvl="0" indent="-317500" algn="l" rtl="0">
              <a:spcBef>
                <a:spcPts val="0"/>
              </a:spcBef>
              <a:spcAft>
                <a:spcPts val="0"/>
              </a:spcAft>
              <a:buSzPts val="1400"/>
              <a:buFont typeface="Poppins"/>
              <a:buChar char="●"/>
            </a:pPr>
            <a:r>
              <a:rPr lang="en-GB">
                <a:latin typeface="Poppins"/>
                <a:ea typeface="Poppins"/>
                <a:cs typeface="Poppins"/>
                <a:sym typeface="Poppins"/>
              </a:rPr>
              <a:t>External help links throughout the task journey</a:t>
            </a:r>
            <a:endParaRPr>
              <a:latin typeface="Poppins"/>
              <a:ea typeface="Poppins"/>
              <a:cs typeface="Poppins"/>
              <a:sym typeface="Poppins"/>
            </a:endParaRPr>
          </a:p>
          <a:p>
            <a:pPr marL="457200" lvl="0" indent="-317500" algn="l" rtl="0">
              <a:spcBef>
                <a:spcPts val="0"/>
              </a:spcBef>
              <a:spcAft>
                <a:spcPts val="0"/>
              </a:spcAft>
              <a:buSzPts val="1400"/>
              <a:buFont typeface="Poppins"/>
              <a:buChar char="●"/>
            </a:pPr>
            <a:r>
              <a:rPr lang="en-GB">
                <a:latin typeface="Poppins"/>
                <a:ea typeface="Poppins"/>
                <a:cs typeface="Poppins"/>
                <a:sym typeface="Poppins"/>
              </a:rPr>
              <a:t>Applying for a new license</a:t>
            </a:r>
            <a:endParaRPr>
              <a:latin typeface="Poppins"/>
              <a:ea typeface="Poppins"/>
              <a:cs typeface="Poppins"/>
              <a:sym typeface="Poppins"/>
            </a:endParaRPr>
          </a:p>
          <a:p>
            <a:pPr marL="457200" lvl="0" indent="-317500" algn="l" rtl="0">
              <a:spcBef>
                <a:spcPts val="0"/>
              </a:spcBef>
              <a:spcAft>
                <a:spcPts val="0"/>
              </a:spcAft>
              <a:buSzPts val="1400"/>
              <a:buFont typeface="Poppins"/>
              <a:buChar char="●"/>
            </a:pPr>
            <a:r>
              <a:rPr lang="en-GB">
                <a:latin typeface="Poppins"/>
                <a:ea typeface="Poppins"/>
                <a:cs typeface="Poppins"/>
                <a:sym typeface="Poppins"/>
              </a:rPr>
              <a:t>Profile and settings inc. contact preferences </a:t>
            </a:r>
            <a:endParaRPr>
              <a:latin typeface="Poppins"/>
              <a:ea typeface="Poppins"/>
              <a:cs typeface="Poppins"/>
              <a:sym typeface="Poppins"/>
            </a:endParaRPr>
          </a:p>
        </p:txBody>
      </p:sp>
      <p:pic>
        <p:nvPicPr>
          <p:cNvPr id="153" name="Google Shape;153;p20"/>
          <p:cNvPicPr preferRelativeResize="0"/>
          <p:nvPr/>
        </p:nvPicPr>
        <p:blipFill>
          <a:blip r:embed="rId3">
            <a:alphaModFix/>
          </a:blip>
          <a:stretch>
            <a:fillRect/>
          </a:stretch>
        </p:blipFill>
        <p:spPr>
          <a:xfrm>
            <a:off x="8523811" y="145477"/>
            <a:ext cx="486000" cy="486000"/>
          </a:xfrm>
          <a:prstGeom prst="ellipse">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1"/>
          <p:cNvSpPr/>
          <p:nvPr/>
        </p:nvSpPr>
        <p:spPr>
          <a:xfrm>
            <a:off x="0" y="0"/>
            <a:ext cx="1889100" cy="5143500"/>
          </a:xfrm>
          <a:prstGeom prst="rect">
            <a:avLst/>
          </a:prstGeom>
          <a:solidFill>
            <a:srgbClr val="F5B8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1"/>
          <p:cNvSpPr txBox="1"/>
          <p:nvPr/>
        </p:nvSpPr>
        <p:spPr>
          <a:xfrm>
            <a:off x="-150" y="747625"/>
            <a:ext cx="1889100" cy="18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333333"/>
                </a:solidFill>
                <a:latin typeface="Poppins"/>
                <a:ea typeface="Poppins"/>
                <a:cs typeface="Poppins"/>
                <a:sym typeface="Poppins"/>
              </a:rPr>
              <a:t>User research - </a:t>
            </a:r>
            <a:endParaRPr sz="2000" b="1">
              <a:solidFill>
                <a:srgbClr val="333333"/>
              </a:solidFill>
              <a:latin typeface="Poppins"/>
              <a:ea typeface="Poppins"/>
              <a:cs typeface="Poppins"/>
              <a:sym typeface="Poppins"/>
            </a:endParaRPr>
          </a:p>
          <a:p>
            <a:pPr marL="0" lvl="0" indent="0" algn="l" rtl="0">
              <a:spcBef>
                <a:spcPts val="0"/>
              </a:spcBef>
              <a:spcAft>
                <a:spcPts val="0"/>
              </a:spcAft>
              <a:buNone/>
            </a:pPr>
            <a:r>
              <a:rPr lang="en-GB" sz="2000" b="1">
                <a:solidFill>
                  <a:srgbClr val="333333"/>
                </a:solidFill>
                <a:latin typeface="Poppins"/>
                <a:ea typeface="Poppins"/>
                <a:cs typeface="Poppins"/>
                <a:sym typeface="Poppins"/>
              </a:rPr>
              <a:t>Round 2 findings</a:t>
            </a:r>
            <a:endParaRPr sz="2000" b="1">
              <a:solidFill>
                <a:srgbClr val="333333"/>
              </a:solidFill>
              <a:latin typeface="Poppins"/>
              <a:ea typeface="Poppins"/>
              <a:cs typeface="Poppins"/>
              <a:sym typeface="Poppins"/>
            </a:endParaRPr>
          </a:p>
        </p:txBody>
      </p:sp>
      <p:sp>
        <p:nvSpPr>
          <p:cNvPr id="160" name="Google Shape;160;p21"/>
          <p:cNvSpPr txBox="1"/>
          <p:nvPr/>
        </p:nvSpPr>
        <p:spPr>
          <a:xfrm>
            <a:off x="2055063" y="344675"/>
            <a:ext cx="6295200" cy="58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b="1">
                <a:latin typeface="Poppins"/>
                <a:ea typeface="Poppins"/>
                <a:cs typeface="Poppins"/>
                <a:sym typeface="Poppins"/>
              </a:rPr>
              <a:t>User research - Round 2 findings</a:t>
            </a:r>
            <a:endParaRPr b="1">
              <a:latin typeface="Poppins"/>
              <a:ea typeface="Poppins"/>
              <a:cs typeface="Poppins"/>
              <a:sym typeface="Poppins"/>
            </a:endParaRPr>
          </a:p>
        </p:txBody>
      </p:sp>
      <p:sp>
        <p:nvSpPr>
          <p:cNvPr id="161" name="Google Shape;161;p21"/>
          <p:cNvSpPr txBox="1"/>
          <p:nvPr/>
        </p:nvSpPr>
        <p:spPr>
          <a:xfrm>
            <a:off x="2055075" y="892350"/>
            <a:ext cx="6295200" cy="21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300" b="1">
                <a:latin typeface="Poppins"/>
                <a:ea typeface="Poppins"/>
                <a:cs typeface="Poppins"/>
                <a:sym typeface="Poppins"/>
              </a:rPr>
              <a:t>Prototype feedback:</a:t>
            </a:r>
            <a:endParaRPr sz="900" b="1">
              <a:solidFill>
                <a:schemeClr val="dk1"/>
              </a:solidFill>
              <a:latin typeface="Poppins"/>
              <a:ea typeface="Poppins"/>
              <a:cs typeface="Poppins"/>
              <a:sym typeface="Poppins"/>
            </a:endParaRPr>
          </a:p>
          <a:p>
            <a:pPr marL="0" lvl="0" indent="0" algn="l" rtl="0">
              <a:lnSpc>
                <a:spcPct val="115000"/>
              </a:lnSpc>
              <a:spcBef>
                <a:spcPts val="0"/>
              </a:spcBef>
              <a:spcAft>
                <a:spcPts val="0"/>
              </a:spcAft>
              <a:buClr>
                <a:schemeClr val="dk1"/>
              </a:buClr>
              <a:buSzPts val="1100"/>
              <a:buFont typeface="Arial"/>
              <a:buNone/>
            </a:pPr>
            <a:endParaRPr sz="1000">
              <a:solidFill>
                <a:schemeClr val="dk1"/>
              </a:solidFill>
              <a:latin typeface="Poppins"/>
              <a:ea typeface="Poppins"/>
              <a:cs typeface="Poppins"/>
              <a:sym typeface="Poppins"/>
            </a:endParaRPr>
          </a:p>
          <a:p>
            <a:pPr marL="457200" lvl="0" indent="-304800" algn="l" rtl="0">
              <a:lnSpc>
                <a:spcPct val="115000"/>
              </a:lnSpc>
              <a:spcBef>
                <a:spcPts val="0"/>
              </a:spcBef>
              <a:spcAft>
                <a:spcPts val="0"/>
              </a:spcAft>
              <a:buClr>
                <a:schemeClr val="dk1"/>
              </a:buClr>
              <a:buSzPts val="1200"/>
              <a:buFont typeface="Poppins"/>
              <a:buChar char="●"/>
            </a:pPr>
            <a:r>
              <a:rPr lang="en-GB" sz="1200">
                <a:solidFill>
                  <a:schemeClr val="dk1"/>
                </a:solidFill>
                <a:latin typeface="Poppins"/>
                <a:ea typeface="Poppins"/>
                <a:cs typeface="Poppins"/>
                <a:sym typeface="Poppins"/>
              </a:rPr>
              <a:t>A majority of </a:t>
            </a:r>
            <a:r>
              <a:rPr lang="en-GB" sz="1200" b="1">
                <a:solidFill>
                  <a:schemeClr val="dk1"/>
                </a:solidFill>
                <a:latin typeface="Poppins"/>
                <a:ea typeface="Poppins"/>
                <a:cs typeface="Poppins"/>
                <a:sym typeface="Poppins"/>
              </a:rPr>
              <a:t>drivers</a:t>
            </a:r>
            <a:r>
              <a:rPr lang="en-GB" sz="1200">
                <a:solidFill>
                  <a:schemeClr val="dk1"/>
                </a:solidFill>
                <a:latin typeface="Poppins"/>
                <a:ea typeface="Poppins"/>
                <a:cs typeface="Poppins"/>
                <a:sym typeface="Poppins"/>
              </a:rPr>
              <a:t> and </a:t>
            </a:r>
            <a:r>
              <a:rPr lang="en-GB" sz="1200" b="1">
                <a:solidFill>
                  <a:schemeClr val="dk1"/>
                </a:solidFill>
                <a:latin typeface="Poppins"/>
                <a:ea typeface="Poppins"/>
                <a:cs typeface="Poppins"/>
                <a:sym typeface="Poppins"/>
              </a:rPr>
              <a:t>operators</a:t>
            </a:r>
            <a:r>
              <a:rPr lang="en-GB" sz="1200">
                <a:solidFill>
                  <a:schemeClr val="dk1"/>
                </a:solidFill>
                <a:latin typeface="Poppins"/>
                <a:ea typeface="Poppins"/>
                <a:cs typeface="Poppins"/>
                <a:sym typeface="Poppins"/>
              </a:rPr>
              <a:t> felt that the application would save them time, out of not needing to travel to the council office and the digital service enabling them to complete licence renewals themselves</a:t>
            </a:r>
            <a:br>
              <a:rPr lang="en-GB" sz="1200">
                <a:solidFill>
                  <a:schemeClr val="dk1"/>
                </a:solidFill>
                <a:latin typeface="Poppins"/>
                <a:ea typeface="Poppins"/>
                <a:cs typeface="Poppins"/>
                <a:sym typeface="Poppins"/>
              </a:rPr>
            </a:br>
            <a:endParaRPr sz="1200">
              <a:solidFill>
                <a:schemeClr val="dk1"/>
              </a:solidFill>
              <a:latin typeface="Poppins"/>
              <a:ea typeface="Poppins"/>
              <a:cs typeface="Poppins"/>
              <a:sym typeface="Poppins"/>
            </a:endParaRPr>
          </a:p>
          <a:p>
            <a:pPr marL="457200" lvl="0" indent="-304800" algn="l" rtl="0">
              <a:lnSpc>
                <a:spcPct val="115000"/>
              </a:lnSpc>
              <a:spcBef>
                <a:spcPts val="0"/>
              </a:spcBef>
              <a:spcAft>
                <a:spcPts val="0"/>
              </a:spcAft>
              <a:buClr>
                <a:schemeClr val="dk1"/>
              </a:buClr>
              <a:buSzPts val="1200"/>
              <a:buFont typeface="Poppins"/>
              <a:buChar char="●"/>
            </a:pPr>
            <a:r>
              <a:rPr lang="en-GB" sz="1200">
                <a:solidFill>
                  <a:schemeClr val="dk1"/>
                </a:solidFill>
                <a:latin typeface="Poppins"/>
                <a:ea typeface="Poppins"/>
                <a:cs typeface="Poppins"/>
                <a:sym typeface="Poppins"/>
              </a:rPr>
              <a:t>A majority of </a:t>
            </a:r>
            <a:r>
              <a:rPr lang="en-GB" sz="1200" b="1">
                <a:solidFill>
                  <a:schemeClr val="dk1"/>
                </a:solidFill>
                <a:latin typeface="Poppins"/>
                <a:ea typeface="Poppins"/>
                <a:cs typeface="Poppins"/>
                <a:sym typeface="Poppins"/>
              </a:rPr>
              <a:t>drivers</a:t>
            </a:r>
            <a:r>
              <a:rPr lang="en-GB" sz="1200">
                <a:solidFill>
                  <a:schemeClr val="dk1"/>
                </a:solidFill>
                <a:latin typeface="Poppins"/>
                <a:ea typeface="Poppins"/>
                <a:cs typeface="Poppins"/>
                <a:sym typeface="Poppins"/>
              </a:rPr>
              <a:t> and </a:t>
            </a:r>
            <a:r>
              <a:rPr lang="en-GB" sz="1200" b="1">
                <a:solidFill>
                  <a:schemeClr val="dk1"/>
                </a:solidFill>
                <a:latin typeface="Poppins"/>
                <a:ea typeface="Poppins"/>
                <a:cs typeface="Poppins"/>
                <a:sym typeface="Poppins"/>
              </a:rPr>
              <a:t>operators</a:t>
            </a:r>
            <a:r>
              <a:rPr lang="en-GB" sz="1200">
                <a:solidFill>
                  <a:schemeClr val="dk1"/>
                </a:solidFill>
                <a:latin typeface="Poppins"/>
                <a:ea typeface="Poppins"/>
                <a:cs typeface="Poppins"/>
                <a:sym typeface="Poppins"/>
              </a:rPr>
              <a:t> found the prototype designs and its task-based concept simple to use. Of those probed, users felt it would improve the current service due to less paperwork and its simplicity</a:t>
            </a:r>
            <a:br>
              <a:rPr lang="en-GB" sz="1200">
                <a:solidFill>
                  <a:schemeClr val="dk1"/>
                </a:solidFill>
                <a:latin typeface="Poppins"/>
                <a:ea typeface="Poppins"/>
                <a:cs typeface="Poppins"/>
                <a:sym typeface="Poppins"/>
              </a:rPr>
            </a:br>
            <a:endParaRPr sz="1200">
              <a:solidFill>
                <a:schemeClr val="dk1"/>
              </a:solidFill>
              <a:latin typeface="Poppins"/>
              <a:ea typeface="Poppins"/>
              <a:cs typeface="Poppins"/>
              <a:sym typeface="Poppins"/>
            </a:endParaRPr>
          </a:p>
          <a:p>
            <a:pPr marL="457200" lvl="0" indent="-304800" algn="l" rtl="0">
              <a:lnSpc>
                <a:spcPct val="115000"/>
              </a:lnSpc>
              <a:spcBef>
                <a:spcPts val="0"/>
              </a:spcBef>
              <a:spcAft>
                <a:spcPts val="0"/>
              </a:spcAft>
              <a:buClr>
                <a:schemeClr val="dk1"/>
              </a:buClr>
              <a:buSzPts val="1200"/>
              <a:buFont typeface="Poppins"/>
              <a:buChar char="●"/>
            </a:pPr>
            <a:r>
              <a:rPr lang="en-GB" sz="1200">
                <a:solidFill>
                  <a:schemeClr val="dk1"/>
                </a:solidFill>
                <a:latin typeface="Poppins"/>
                <a:ea typeface="Poppins"/>
                <a:cs typeface="Poppins"/>
                <a:sym typeface="Poppins"/>
              </a:rPr>
              <a:t>The most common usability issues </a:t>
            </a:r>
            <a:r>
              <a:rPr lang="en-GB" sz="1200" b="1">
                <a:solidFill>
                  <a:schemeClr val="dk1"/>
                </a:solidFill>
                <a:latin typeface="Poppins"/>
                <a:ea typeface="Poppins"/>
                <a:cs typeface="Poppins"/>
                <a:sym typeface="Poppins"/>
              </a:rPr>
              <a:t>drivers</a:t>
            </a:r>
            <a:r>
              <a:rPr lang="en-GB" sz="1200">
                <a:solidFill>
                  <a:schemeClr val="dk1"/>
                </a:solidFill>
                <a:latin typeface="Poppins"/>
                <a:ea typeface="Poppins"/>
                <a:cs typeface="Poppins"/>
                <a:sym typeface="Poppins"/>
              </a:rPr>
              <a:t> had using the application were upon completion of a task. It appears in the pending tab and some </a:t>
            </a:r>
            <a:r>
              <a:rPr lang="en-GB" sz="1200" b="1">
                <a:solidFill>
                  <a:schemeClr val="dk1"/>
                </a:solidFill>
                <a:latin typeface="Poppins"/>
                <a:ea typeface="Poppins"/>
                <a:cs typeface="Poppins"/>
                <a:sym typeface="Poppins"/>
              </a:rPr>
              <a:t>drivers</a:t>
            </a:r>
            <a:r>
              <a:rPr lang="en-GB" sz="1200">
                <a:solidFill>
                  <a:schemeClr val="dk1"/>
                </a:solidFill>
                <a:latin typeface="Poppins"/>
                <a:ea typeface="Poppins"/>
                <a:cs typeface="Poppins"/>
                <a:sym typeface="Poppins"/>
              </a:rPr>
              <a:t> became confused if they needed to finish the task</a:t>
            </a:r>
            <a:br>
              <a:rPr lang="en-GB" sz="1200">
                <a:solidFill>
                  <a:schemeClr val="dk1"/>
                </a:solidFill>
                <a:latin typeface="Poppins"/>
                <a:ea typeface="Poppins"/>
                <a:cs typeface="Poppins"/>
                <a:sym typeface="Poppins"/>
              </a:rPr>
            </a:br>
            <a:endParaRPr sz="1200">
              <a:solidFill>
                <a:schemeClr val="dk1"/>
              </a:solidFill>
              <a:latin typeface="Poppins"/>
              <a:ea typeface="Poppins"/>
              <a:cs typeface="Poppins"/>
              <a:sym typeface="Poppins"/>
            </a:endParaRPr>
          </a:p>
          <a:p>
            <a:pPr marL="457200" lvl="0" indent="-304800" algn="l" rtl="0">
              <a:lnSpc>
                <a:spcPct val="115000"/>
              </a:lnSpc>
              <a:spcBef>
                <a:spcPts val="0"/>
              </a:spcBef>
              <a:spcAft>
                <a:spcPts val="0"/>
              </a:spcAft>
              <a:buClr>
                <a:schemeClr val="dk1"/>
              </a:buClr>
              <a:buSzPts val="1200"/>
              <a:buFont typeface="Poppins"/>
              <a:buChar char="●"/>
            </a:pPr>
            <a:r>
              <a:rPr lang="en-GB" sz="1200">
                <a:solidFill>
                  <a:schemeClr val="dk1"/>
                </a:solidFill>
                <a:latin typeface="Poppins"/>
                <a:ea typeface="Poppins"/>
                <a:cs typeface="Poppins"/>
                <a:sym typeface="Poppins"/>
              </a:rPr>
              <a:t>Both </a:t>
            </a:r>
            <a:r>
              <a:rPr lang="en-GB" sz="1200" b="1">
                <a:solidFill>
                  <a:schemeClr val="dk1"/>
                </a:solidFill>
                <a:latin typeface="Poppins"/>
                <a:ea typeface="Poppins"/>
                <a:cs typeface="Poppins"/>
                <a:sym typeface="Poppins"/>
              </a:rPr>
              <a:t>driver</a:t>
            </a:r>
            <a:r>
              <a:rPr lang="en-GB" sz="1200">
                <a:solidFill>
                  <a:schemeClr val="dk1"/>
                </a:solidFill>
                <a:latin typeface="Poppins"/>
                <a:ea typeface="Poppins"/>
                <a:cs typeface="Poppins"/>
                <a:sym typeface="Poppins"/>
              </a:rPr>
              <a:t> and </a:t>
            </a:r>
            <a:r>
              <a:rPr lang="en-GB" sz="1200" b="1">
                <a:solidFill>
                  <a:schemeClr val="dk1"/>
                </a:solidFill>
                <a:latin typeface="Poppins"/>
                <a:ea typeface="Poppins"/>
                <a:cs typeface="Poppins"/>
                <a:sym typeface="Poppins"/>
              </a:rPr>
              <a:t>operator</a:t>
            </a:r>
            <a:r>
              <a:rPr lang="en-GB" sz="1200">
                <a:solidFill>
                  <a:schemeClr val="dk1"/>
                </a:solidFill>
                <a:latin typeface="Poppins"/>
                <a:ea typeface="Poppins"/>
                <a:cs typeface="Poppins"/>
                <a:sym typeface="Poppins"/>
              </a:rPr>
              <a:t> user groups had expectations around receiving reminders for all outstanding tasks. They also mentioned a need to receive notifications when any task moves from pending to complete or is returned to them for further work by the licensing team</a:t>
            </a:r>
            <a:endParaRPr sz="1200">
              <a:solidFill>
                <a:schemeClr val="dk1"/>
              </a:solidFill>
              <a:latin typeface="Poppins"/>
              <a:ea typeface="Poppins"/>
              <a:cs typeface="Poppins"/>
              <a:sym typeface="Poppins"/>
            </a:endParaRPr>
          </a:p>
        </p:txBody>
      </p:sp>
      <p:pic>
        <p:nvPicPr>
          <p:cNvPr id="162" name="Google Shape;162;p21"/>
          <p:cNvPicPr preferRelativeResize="0"/>
          <p:nvPr/>
        </p:nvPicPr>
        <p:blipFill>
          <a:blip r:embed="rId3">
            <a:alphaModFix/>
          </a:blip>
          <a:stretch>
            <a:fillRect/>
          </a:stretch>
        </p:blipFill>
        <p:spPr>
          <a:xfrm>
            <a:off x="8523811" y="145477"/>
            <a:ext cx="486000" cy="486000"/>
          </a:xfrm>
          <a:prstGeom prst="ellipse">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3282BD6B1D2A4D82758F12C4AFBF26" ma:contentTypeVersion="14" ma:contentTypeDescription="Create a new document." ma:contentTypeScope="" ma:versionID="cff09ed85a05847339a5e78e260e4121">
  <xsd:schema xmlns:xsd="http://www.w3.org/2001/XMLSchema" xmlns:xs="http://www.w3.org/2001/XMLSchema" xmlns:p="http://schemas.microsoft.com/office/2006/metadata/properties" xmlns:ns2="40a64eba-8aa6-44af-b526-51966b8ea402" xmlns:ns3="894b2f58-d0b0-4548-a302-6752fc677cf2" targetNamespace="http://schemas.microsoft.com/office/2006/metadata/properties" ma:root="true" ma:fieldsID="7f42bbd14593de6bdc4981d7633fd9e7" ns2:_="" ns3:_="">
    <xsd:import namespace="40a64eba-8aa6-44af-b526-51966b8ea402"/>
    <xsd:import namespace="894b2f58-d0b0-4548-a302-6752fc677cf2"/>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Council" minOccurs="0"/>
                <xsd:element ref="ns2:MediaServiceOCR"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a64eba-8aa6-44af-b526-51966b8ea402"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efe463ed-b70e-4b8a-81be-bcdfa2e26c74"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Council" ma:index="16" nillable="true" ma:displayName="Council" ma:format="Dropdown" ma:internalName="Council">
      <xsd:simpleType>
        <xsd:restriction base="dms:Choice">
          <xsd:enumeration value="Rushmoor"/>
          <xsd:enumeration value="North Tyneside"/>
          <xsd:enumeration value="Basingstoke &amp; Deane / Hart"/>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94b2f58-d0b0-4548-a302-6752fc677cf2"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ba94f08e-64d0-4de1-87d2-7d2a506266b7}" ma:internalName="TaxCatchAll" ma:showField="CatchAllData" ma:web="894b2f58-d0b0-4548-a302-6752fc677cf2">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94b2f58-d0b0-4548-a302-6752fc677cf2" xsi:nil="true"/>
    <Council xmlns="40a64eba-8aa6-44af-b526-51966b8ea402" xsi:nil="true"/>
    <lcf76f155ced4ddcb4097134ff3c332f xmlns="40a64eba-8aa6-44af-b526-51966b8ea402">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D2A59F-9093-4B4E-8430-80916E4441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a64eba-8aa6-44af-b526-51966b8ea402"/>
    <ds:schemaRef ds:uri="894b2f58-d0b0-4548-a302-6752fc677c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B332FCE-3D92-44E8-8595-5FCBC638CF64}">
  <ds:schemaRefs>
    <ds:schemaRef ds:uri="http://schemas.microsoft.com/office/2006/metadata/properties"/>
    <ds:schemaRef ds:uri="http://schemas.microsoft.com/office/infopath/2007/PartnerControls"/>
    <ds:schemaRef ds:uri="894b2f58-d0b0-4548-a302-6752fc677cf2"/>
    <ds:schemaRef ds:uri="40a64eba-8aa6-44af-b526-51966b8ea402"/>
  </ds:schemaRefs>
</ds:datastoreItem>
</file>

<file path=customXml/itemProps3.xml><?xml version="1.0" encoding="utf-8"?>
<ds:datastoreItem xmlns:ds="http://schemas.openxmlformats.org/officeDocument/2006/customXml" ds:itemID="{7EB98EE3-23D3-45AF-8220-79C78C1FC6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23</Slides>
  <Notes>23</Notes>
  <HiddenSlides>0</HiddenSlide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Simple Light</vt:lpstr>
      <vt:lpstr> Taxi Licensing Alpha  Final Show and Tell </vt:lpstr>
      <vt:lpstr>Agenda</vt:lpstr>
      <vt:lpstr>Alpha Structure </vt:lpstr>
      <vt:lpstr>The Problem   </vt:lpstr>
      <vt:lpstr>Testing the Solution    </vt:lpstr>
      <vt:lpstr>PowerPoint Presentation</vt:lpstr>
      <vt:lpstr>PowerPoint Presentation</vt:lpstr>
      <vt:lpstr>PowerPoint Presentation</vt:lpstr>
      <vt:lpstr>PowerPoint Presentation</vt:lpstr>
      <vt:lpstr>PowerPoint Presentation</vt:lpstr>
      <vt:lpstr>Testing the Solution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Taxi Licensing Alpha  Final Show and Tell </dc:title>
  <cp:revision>1</cp:revision>
  <dcterms:modified xsi:type="dcterms:W3CDTF">2023-11-09T14:57:12Z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0x010100183282BD6B1D2A4D82758F12C4AFBF26</vt:lpwstr>
  </property>
  <property fmtid="{D5CDD505-2E9C-101B-9397-08002B2CF9AE}" pid="3" name="MediaServiceImageTags">
    <vt:lpwstr/>
  </property>
</Properties>
</file>