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Poppins"/>
      <p:regular r:id="rId30"/>
      <p:bold r:id="rId31"/>
      <p:italic r:id="rId32"/>
      <p:boldItalic r:id="rId33"/>
    </p:embeddedFont>
    <p:embeddedFont>
      <p:font typeface="Poppins Medium"/>
      <p:regular r:id="rId34"/>
      <p:bold r:id="rId35"/>
      <p:italic r:id="rId36"/>
      <p:boldItalic r:id="rId37"/>
    </p:embeddedFont>
    <p:embeddedFont>
      <p:font typeface="Helvetica Neue"/>
      <p:regular r:id="rId38"/>
      <p:bold r:id="rId39"/>
      <p:italic r:id="rId40"/>
      <p:boldItalic r:id="rId41"/>
    </p:embeddedFont>
    <p:embeddedFont>
      <p:font typeface="Roboto Light"/>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60">
          <p15:clr>
            <a:srgbClr val="A4A3A4"/>
          </p15:clr>
        </p15:guide>
        <p15:guide id="2" pos="2880">
          <p15:clr>
            <a:srgbClr val="A4A3A4"/>
          </p15:clr>
        </p15:guide>
        <p15:guide id="3" pos="5386">
          <p15:clr>
            <a:srgbClr val="9AA0A6"/>
          </p15:clr>
        </p15:guide>
        <p15:guide id="4" orient="horz" pos="1443">
          <p15:clr>
            <a:srgbClr val="9AA0A6"/>
          </p15:clr>
        </p15:guide>
        <p15:guide id="5" pos="283">
          <p15:clr>
            <a:srgbClr val="9AA0A6"/>
          </p15:clr>
        </p15:guide>
        <p15:guide id="6" orient="horz" pos="113">
          <p15:clr>
            <a:srgbClr val="9AA0A6"/>
          </p15:clr>
        </p15:guide>
        <p15:guide id="7" orient="horz" pos="794">
          <p15:clr>
            <a:srgbClr val="9AA0A6"/>
          </p15:clr>
        </p15:guide>
        <p15:guide id="8" pos="3202">
          <p15:clr>
            <a:srgbClr val="9AA0A6"/>
          </p15:clr>
        </p15:guide>
        <p15:guide id="9" orient="horz" pos="471">
          <p15:clr>
            <a:srgbClr val="9AA0A6"/>
          </p15:clr>
        </p15:guide>
        <p15:guide id="10" pos="231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C993ED-69A4-4B57-B56B-F25080F21D3D}">
  <a:tblStyle styleId="{91C993ED-69A4-4B57-B56B-F25080F21D3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60" orient="horz"/>
        <p:guide pos="2880"/>
        <p:guide pos="5386"/>
        <p:guide pos="1443" orient="horz"/>
        <p:guide pos="283"/>
        <p:guide pos="113" orient="horz"/>
        <p:guide pos="794" orient="horz"/>
        <p:guide pos="3202"/>
        <p:guide pos="471" orient="horz"/>
        <p:guide pos="2318"/>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Roboto-regular.fntdata"/><Relationship Id="rId13" Type="http://schemas.openxmlformats.org/officeDocument/2006/relationships/slide" Target="slides/slide7.xml"/><Relationship Id="rId39" Type="http://schemas.openxmlformats.org/officeDocument/2006/relationships/font" Target="fonts/HelveticaNeue-bold.fntdata"/><Relationship Id="rId18" Type="http://schemas.openxmlformats.org/officeDocument/2006/relationships/slide" Target="slides/slide12.xml"/><Relationship Id="rId42" Type="http://schemas.openxmlformats.org/officeDocument/2006/relationships/font" Target="fonts/RobotoLight-regular.fntdata"/><Relationship Id="rId21" Type="http://schemas.openxmlformats.org/officeDocument/2006/relationships/slide" Target="slides/slide15.xml"/><Relationship Id="rId34" Type="http://schemas.openxmlformats.org/officeDocument/2006/relationships/font" Target="fonts/PoppinsMedium-regular.fntdata"/><Relationship Id="rId47"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font" Target="fonts/Roboto-boldItalic.fntdata"/><Relationship Id="rId16" Type="http://schemas.openxmlformats.org/officeDocument/2006/relationships/slide" Target="slides/slide10.xml"/><Relationship Id="rId40" Type="http://schemas.openxmlformats.org/officeDocument/2006/relationships/font" Target="fonts/HelveticaNeue-italic.fntdata"/><Relationship Id="rId24" Type="http://schemas.openxmlformats.org/officeDocument/2006/relationships/slide" Target="slides/slide18.xml"/><Relationship Id="rId45" Type="http://schemas.openxmlformats.org/officeDocument/2006/relationships/font" Target="fonts/RobotoLight-boldItalic.fntdata"/><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font" Target="fonts/Poppins-italic.fntdata"/><Relationship Id="rId37" Type="http://schemas.openxmlformats.org/officeDocument/2006/relationships/font" Target="fonts/PoppinsMedium-boldItalic.fntdata"/><Relationship Id="rId23" Type="http://schemas.openxmlformats.org/officeDocument/2006/relationships/slide" Target="slides/slide17.xml"/><Relationship Id="rId28" Type="http://schemas.openxmlformats.org/officeDocument/2006/relationships/font" Target="fonts/Roboto-italic.fntdata"/><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font" Target="fonts/PoppinsMedium-italic.fntdata"/><Relationship Id="rId44" Type="http://schemas.openxmlformats.org/officeDocument/2006/relationships/font" Target="fonts/RobotoLight-italic.fntdata"/><Relationship Id="rId31" Type="http://schemas.openxmlformats.org/officeDocument/2006/relationships/font" Target="fonts/Poppins-bold.fntdata"/><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3" Type="http://schemas.openxmlformats.org/officeDocument/2006/relationships/font" Target="fonts/RobotoLight-bold.fntdata"/><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font" Target="fonts/Roboto-bold.fntdata"/><Relationship Id="rId30" Type="http://schemas.openxmlformats.org/officeDocument/2006/relationships/font" Target="fonts/Poppins-regular.fntdata"/><Relationship Id="rId35" Type="http://schemas.openxmlformats.org/officeDocument/2006/relationships/font" Target="fonts/PoppinsMedium-bold.fntdata"/><Relationship Id="rId14" Type="http://schemas.openxmlformats.org/officeDocument/2006/relationships/slide" Target="slides/slide8.xml"/><Relationship Id="rId48" Type="http://schemas.openxmlformats.org/officeDocument/2006/relationships/customXml" Target="../customXml/item3.xml"/><Relationship Id="rId8" Type="http://schemas.openxmlformats.org/officeDocument/2006/relationships/slide" Target="slides/slide2.xml"/><Relationship Id="rId3" Type="http://schemas.openxmlformats.org/officeDocument/2006/relationships/presProps" Target="presProps.xml"/><Relationship Id="rId25" Type="http://schemas.openxmlformats.org/officeDocument/2006/relationships/slide" Target="slides/slide19.xml"/><Relationship Id="rId33" Type="http://schemas.openxmlformats.org/officeDocument/2006/relationships/font" Target="fonts/Poppins-boldItalic.fntdata"/><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font" Target="fonts/HelveticaNeue-regular.fntdata"/><Relationship Id="rId46" Type="http://schemas.openxmlformats.org/officeDocument/2006/relationships/customXml" Target="../customXml/item1.xml"/><Relationship Id="rId20" Type="http://schemas.openxmlformats.org/officeDocument/2006/relationships/slide" Target="slides/slide14.xml"/><Relationship Id="rId41" Type="http://schemas.openxmlformats.org/officeDocument/2006/relationships/font" Target="fonts/HelveticaNeue-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77aa33793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77aa33793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7aa425c4a2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7aa425c4a2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Bold common things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7aa425c4a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7aa425c4a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77aa3379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77aa3379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77aa3379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77aa3379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Ash / Areeba?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7aa33793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77aa33793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7a5729cac0_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7a5729cac0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e53d2afd08_3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e53d2afd08_3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e53d2afd08_3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e53d2afd08_3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e53d2afd08_3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e53d2afd08_3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3bd6b426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3bd6b426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Started with understanding the problem at hand; summary of this is as detailed above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5b7cd63d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5b7cd63d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e53d2afd0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e53d2afd0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Started with understanding the problem at hand; summary of this is as detailed above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60c1a1846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60c1a1846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then lead to creating some assumptions to test in the project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dea39a1c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dea39a1c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5bf17328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5bf17328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Verity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77aa337991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77aa337991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Bold common things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67e6186dc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67e6186dc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Verity - include ages, backgrounds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hyperlink" Target="https://localdigital.gov.uk/fund" TargetMode="External"/><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28.png"/><Relationship Id="rId5"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3.jpg"/><Relationship Id="rId11" Type="http://schemas.openxmlformats.org/officeDocument/2006/relationships/image" Target="../media/image9.png"/><Relationship Id="rId10" Type="http://schemas.openxmlformats.org/officeDocument/2006/relationships/image" Target="../media/image11.png"/><Relationship Id="rId12" Type="http://schemas.openxmlformats.org/officeDocument/2006/relationships/image" Target="../media/image4.png"/><Relationship Id="rId9" Type="http://schemas.openxmlformats.org/officeDocument/2006/relationships/image" Target="../media/image6.png"/><Relationship Id="rId5" Type="http://schemas.openxmlformats.org/officeDocument/2006/relationships/image" Target="../media/image8.jpg"/><Relationship Id="rId6" Type="http://schemas.openxmlformats.org/officeDocument/2006/relationships/image" Target="../media/image5.jpg"/><Relationship Id="rId7" Type="http://schemas.openxmlformats.org/officeDocument/2006/relationships/image" Target="../media/image10.jp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299388" y="1298150"/>
            <a:ext cx="8520600" cy="91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4800">
                <a:solidFill>
                  <a:srgbClr val="333333"/>
                </a:solidFill>
                <a:latin typeface="Poppins"/>
                <a:ea typeface="Poppins"/>
                <a:cs typeface="Poppins"/>
                <a:sym typeface="Poppins"/>
              </a:rPr>
              <a:t>Sprint Feedback # 3</a:t>
            </a:r>
            <a:endParaRPr sz="4800">
              <a:solidFill>
                <a:srgbClr val="333333"/>
              </a:solidFill>
              <a:latin typeface="Poppins"/>
              <a:ea typeface="Poppins"/>
              <a:cs typeface="Poppins"/>
              <a:sym typeface="Poppins"/>
            </a:endParaRPr>
          </a:p>
          <a:p>
            <a:pPr indent="0" lvl="0" marL="0" rtl="0" algn="ctr">
              <a:spcBef>
                <a:spcPts val="0"/>
              </a:spcBef>
              <a:spcAft>
                <a:spcPts val="0"/>
              </a:spcAft>
              <a:buNone/>
            </a:pPr>
            <a:r>
              <a:rPr b="1" lang="en-GB" sz="4800">
                <a:solidFill>
                  <a:srgbClr val="333333"/>
                </a:solidFill>
                <a:latin typeface="Poppins"/>
                <a:ea typeface="Poppins"/>
                <a:cs typeface="Poppins"/>
                <a:sym typeface="Poppins"/>
              </a:rPr>
              <a:t>Taxi Licensing Alpha</a:t>
            </a:r>
            <a:endParaRPr sz="4800">
              <a:solidFill>
                <a:srgbClr val="333333"/>
              </a:solidFill>
              <a:latin typeface="Poppins"/>
              <a:ea typeface="Poppins"/>
              <a:cs typeface="Poppins"/>
              <a:sym typeface="Poppins"/>
            </a:endParaRPr>
          </a:p>
        </p:txBody>
      </p:sp>
      <p:pic>
        <p:nvPicPr>
          <p:cNvPr id="55" name="Google Shape;55;p13"/>
          <p:cNvPicPr preferRelativeResize="0"/>
          <p:nvPr/>
        </p:nvPicPr>
        <p:blipFill>
          <a:blip r:embed="rId3">
            <a:alphaModFix/>
          </a:blip>
          <a:stretch>
            <a:fillRect/>
          </a:stretch>
        </p:blipFill>
        <p:spPr>
          <a:xfrm>
            <a:off x="6868150" y="4376325"/>
            <a:ext cx="1928960" cy="464351"/>
          </a:xfrm>
          <a:prstGeom prst="rect">
            <a:avLst/>
          </a:prstGeom>
          <a:noFill/>
          <a:ln>
            <a:noFill/>
          </a:ln>
        </p:spPr>
      </p:pic>
      <p:pic>
        <p:nvPicPr>
          <p:cNvPr id="56" name="Google Shape;56;p13"/>
          <p:cNvPicPr preferRelativeResize="0"/>
          <p:nvPr/>
        </p:nvPicPr>
        <p:blipFill>
          <a:blip r:embed="rId4">
            <a:alphaModFix/>
          </a:blip>
          <a:stretch>
            <a:fillRect/>
          </a:stretch>
        </p:blipFill>
        <p:spPr>
          <a:xfrm>
            <a:off x="437684" y="597322"/>
            <a:ext cx="2122600" cy="2170675"/>
          </a:xfrm>
          <a:prstGeom prst="rect">
            <a:avLst/>
          </a:prstGeom>
          <a:noFill/>
          <a:ln>
            <a:noFill/>
          </a:ln>
        </p:spPr>
      </p:pic>
      <p:pic>
        <p:nvPicPr>
          <p:cNvPr id="57" name="Google Shape;57;p13"/>
          <p:cNvPicPr preferRelativeResize="0"/>
          <p:nvPr/>
        </p:nvPicPr>
        <p:blipFill>
          <a:blip r:embed="rId5">
            <a:alphaModFix/>
          </a:blip>
          <a:stretch>
            <a:fillRect/>
          </a:stretch>
        </p:blipFill>
        <p:spPr>
          <a:xfrm rot="-9600001">
            <a:off x="7655300" y="267750"/>
            <a:ext cx="981075" cy="1390650"/>
          </a:xfrm>
          <a:prstGeom prst="rect">
            <a:avLst/>
          </a:prstGeom>
          <a:noFill/>
          <a:ln>
            <a:noFill/>
          </a:ln>
        </p:spPr>
      </p:pic>
      <p:sp>
        <p:nvSpPr>
          <p:cNvPr id="58" name="Google Shape;58;p13"/>
          <p:cNvSpPr txBox="1"/>
          <p:nvPr/>
        </p:nvSpPr>
        <p:spPr>
          <a:xfrm>
            <a:off x="336050" y="3132950"/>
            <a:ext cx="30000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600">
                <a:solidFill>
                  <a:schemeClr val="dk1"/>
                </a:solidFill>
                <a:latin typeface="Poppins"/>
                <a:ea typeface="Poppins"/>
                <a:cs typeface="Poppins"/>
                <a:sym typeface="Poppins"/>
              </a:rPr>
              <a:t>1st September 2023</a:t>
            </a:r>
            <a:endParaRPr/>
          </a:p>
        </p:txBody>
      </p:sp>
      <p:pic>
        <p:nvPicPr>
          <p:cNvPr id="59" name="Google Shape;59;p13"/>
          <p:cNvPicPr preferRelativeResize="0"/>
          <p:nvPr/>
        </p:nvPicPr>
        <p:blipFill>
          <a:blip r:embed="rId6">
            <a:alphaModFix/>
          </a:blip>
          <a:stretch>
            <a:fillRect/>
          </a:stretch>
        </p:blipFill>
        <p:spPr>
          <a:xfrm>
            <a:off x="627950" y="3852800"/>
            <a:ext cx="1042750" cy="1042750"/>
          </a:xfrm>
          <a:prstGeom prst="rect">
            <a:avLst/>
          </a:prstGeom>
          <a:noFill/>
          <a:ln>
            <a:noFill/>
          </a:ln>
        </p:spPr>
      </p:pic>
      <p:sp>
        <p:nvSpPr>
          <p:cNvPr id="60" name="Google Shape;60;p13"/>
          <p:cNvSpPr txBox="1"/>
          <p:nvPr/>
        </p:nvSpPr>
        <p:spPr>
          <a:xfrm>
            <a:off x="2446150" y="4669975"/>
            <a:ext cx="4090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900">
                <a:solidFill>
                  <a:schemeClr val="dk1"/>
                </a:solidFill>
                <a:highlight>
                  <a:schemeClr val="lt1"/>
                </a:highlight>
                <a:latin typeface="Poppins"/>
                <a:ea typeface="Poppins"/>
                <a:cs typeface="Poppins"/>
                <a:sym typeface="Poppins"/>
              </a:rPr>
              <a:t>This project has been funded by the </a:t>
            </a:r>
            <a:r>
              <a:rPr i="1" lang="en-GB" sz="900" u="sng">
                <a:solidFill>
                  <a:srgbClr val="009B99"/>
                </a:solidFill>
                <a:highlight>
                  <a:schemeClr val="lt1"/>
                </a:highlight>
                <a:latin typeface="Poppins"/>
                <a:ea typeface="Poppins"/>
                <a:cs typeface="Poppins"/>
                <a:sym typeface="Poppins"/>
                <a:hlinkClick r:id="rId7">
                  <a:extLst>
                    <a:ext uri="{A12FA001-AC4F-418D-AE19-62706E023703}">
                      <ahyp:hlinkClr val="tx"/>
                    </a:ext>
                  </a:extLst>
                </a:hlinkClick>
              </a:rPr>
              <a:t>DLUHC Local Digital Fund</a:t>
            </a:r>
            <a:endParaRPr sz="900">
              <a:highlight>
                <a:schemeClr val="lt1"/>
              </a:highlight>
              <a:latin typeface="Poppins"/>
              <a:ea typeface="Poppins"/>
              <a:cs typeface="Poppins"/>
              <a:sym typeface="Poppins"/>
            </a:endParaRPr>
          </a:p>
        </p:txBody>
      </p:sp>
      <p:pic>
        <p:nvPicPr>
          <p:cNvPr id="61" name="Google Shape;61;p13"/>
          <p:cNvPicPr preferRelativeResize="0"/>
          <p:nvPr/>
        </p:nvPicPr>
        <p:blipFill>
          <a:blip r:embed="rId8">
            <a:alphaModFix/>
          </a:blip>
          <a:stretch>
            <a:fillRect/>
          </a:stretch>
        </p:blipFill>
        <p:spPr>
          <a:xfrm>
            <a:off x="8508270" y="180000"/>
            <a:ext cx="387900" cy="387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2"/>
          <p:cNvSpPr/>
          <p:nvPr/>
        </p:nvSpPr>
        <p:spPr>
          <a:xfrm>
            <a:off x="0" y="0"/>
            <a:ext cx="1889100" cy="5143500"/>
          </a:xfrm>
          <a:prstGeom prst="rect">
            <a:avLst/>
          </a:prstGeom>
          <a:solidFill>
            <a:srgbClr val="F5B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
          <p:cNvSpPr txBox="1"/>
          <p:nvPr/>
        </p:nvSpPr>
        <p:spPr>
          <a:xfrm>
            <a:off x="-150" y="747625"/>
            <a:ext cx="1889100" cy="18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333333"/>
                </a:solidFill>
                <a:latin typeface="Poppins"/>
                <a:ea typeface="Poppins"/>
                <a:cs typeface="Poppins"/>
                <a:sym typeface="Poppins"/>
              </a:rPr>
              <a:t>Synthesis of user research sessions</a:t>
            </a:r>
            <a:endParaRPr b="1" sz="2000">
              <a:solidFill>
                <a:srgbClr val="333333"/>
              </a:solidFill>
              <a:latin typeface="Poppins"/>
              <a:ea typeface="Poppins"/>
              <a:cs typeface="Poppins"/>
              <a:sym typeface="Poppins"/>
            </a:endParaRPr>
          </a:p>
        </p:txBody>
      </p:sp>
      <p:pic>
        <p:nvPicPr>
          <p:cNvPr id="225" name="Google Shape;225;p22"/>
          <p:cNvPicPr preferRelativeResize="0"/>
          <p:nvPr/>
        </p:nvPicPr>
        <p:blipFill>
          <a:blip r:embed="rId3">
            <a:alphaModFix/>
          </a:blip>
          <a:stretch>
            <a:fillRect/>
          </a:stretch>
        </p:blipFill>
        <p:spPr>
          <a:xfrm>
            <a:off x="8516220" y="162792"/>
            <a:ext cx="486000" cy="486000"/>
          </a:xfrm>
          <a:prstGeom prst="ellipse">
            <a:avLst/>
          </a:prstGeom>
          <a:noFill/>
          <a:ln>
            <a:noFill/>
          </a:ln>
        </p:spPr>
      </p:pic>
      <p:sp>
        <p:nvSpPr>
          <p:cNvPr id="226" name="Google Shape;226;p22"/>
          <p:cNvSpPr txBox="1"/>
          <p:nvPr/>
        </p:nvSpPr>
        <p:spPr>
          <a:xfrm>
            <a:off x="2059800" y="1034050"/>
            <a:ext cx="6800700" cy="9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27" name="Google Shape;227;p22"/>
          <p:cNvPicPr preferRelativeResize="0"/>
          <p:nvPr/>
        </p:nvPicPr>
        <p:blipFill>
          <a:blip r:embed="rId4">
            <a:alphaModFix/>
          </a:blip>
          <a:stretch>
            <a:fillRect/>
          </a:stretch>
        </p:blipFill>
        <p:spPr>
          <a:xfrm>
            <a:off x="1889100" y="1673325"/>
            <a:ext cx="7252518" cy="3033650"/>
          </a:xfrm>
          <a:prstGeom prst="rect">
            <a:avLst/>
          </a:prstGeom>
          <a:noFill/>
          <a:ln>
            <a:noFill/>
          </a:ln>
        </p:spPr>
      </p:pic>
      <p:sp>
        <p:nvSpPr>
          <p:cNvPr id="228" name="Google Shape;228;p22"/>
          <p:cNvSpPr txBox="1"/>
          <p:nvPr/>
        </p:nvSpPr>
        <p:spPr>
          <a:xfrm>
            <a:off x="1930113" y="158025"/>
            <a:ext cx="6545100" cy="15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Poppins"/>
                <a:ea typeface="Poppins"/>
                <a:cs typeface="Poppins"/>
                <a:sym typeface="Poppins"/>
              </a:rPr>
              <a:t>Last week we began synthesising and theming the research sessions we conducted.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rPr lang="en-GB">
                <a:latin typeface="Poppins"/>
                <a:ea typeface="Poppins"/>
                <a:cs typeface="Poppins"/>
                <a:sym typeface="Poppins"/>
              </a:rPr>
              <a:t>We divided the themes into ‘</a:t>
            </a:r>
            <a:r>
              <a:rPr b="1" lang="en-GB">
                <a:latin typeface="Poppins"/>
                <a:ea typeface="Poppins"/>
                <a:cs typeface="Poppins"/>
                <a:sym typeface="Poppins"/>
              </a:rPr>
              <a:t>managing your licence</a:t>
            </a:r>
            <a:r>
              <a:rPr lang="en-GB">
                <a:latin typeface="Poppins"/>
                <a:ea typeface="Poppins"/>
                <a:cs typeface="Poppins"/>
                <a:sym typeface="Poppins"/>
              </a:rPr>
              <a:t>’, ‘</a:t>
            </a:r>
            <a:r>
              <a:rPr b="1" lang="en-GB">
                <a:latin typeface="Poppins"/>
                <a:ea typeface="Poppins"/>
                <a:cs typeface="Poppins"/>
                <a:sym typeface="Poppins"/>
              </a:rPr>
              <a:t>communication with your council</a:t>
            </a:r>
            <a:r>
              <a:rPr lang="en-GB">
                <a:latin typeface="Poppins"/>
                <a:ea typeface="Poppins"/>
                <a:cs typeface="Poppins"/>
                <a:sym typeface="Poppins"/>
              </a:rPr>
              <a:t>’, ‘</a:t>
            </a:r>
            <a:r>
              <a:rPr b="1" lang="en-GB">
                <a:latin typeface="Poppins"/>
                <a:ea typeface="Poppins"/>
                <a:cs typeface="Poppins"/>
                <a:sym typeface="Poppins"/>
              </a:rPr>
              <a:t>paint points and benefits</a:t>
            </a:r>
            <a:r>
              <a:rPr lang="en-GB">
                <a:latin typeface="Poppins"/>
                <a:ea typeface="Poppins"/>
                <a:cs typeface="Poppins"/>
                <a:sym typeface="Poppins"/>
              </a:rPr>
              <a:t>’ and ‘</a:t>
            </a:r>
            <a:r>
              <a:rPr b="1" lang="en-GB">
                <a:latin typeface="Poppins"/>
                <a:ea typeface="Poppins"/>
                <a:cs typeface="Poppins"/>
                <a:sym typeface="Poppins"/>
              </a:rPr>
              <a:t>attitudes towards a digital service</a:t>
            </a:r>
            <a:r>
              <a:rPr lang="en-GB">
                <a:latin typeface="Poppins"/>
                <a:ea typeface="Poppins"/>
                <a:cs typeface="Poppins"/>
                <a:sym typeface="Poppins"/>
              </a:rPr>
              <a:t>’.</a:t>
            </a:r>
            <a:endParaRPr>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3"/>
          <p:cNvSpPr/>
          <p:nvPr/>
        </p:nvSpPr>
        <p:spPr>
          <a:xfrm>
            <a:off x="0" y="0"/>
            <a:ext cx="1889100" cy="5143500"/>
          </a:xfrm>
          <a:prstGeom prst="rect">
            <a:avLst/>
          </a:prstGeom>
          <a:solidFill>
            <a:srgbClr val="F5B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txBox="1"/>
          <p:nvPr/>
        </p:nvSpPr>
        <p:spPr>
          <a:xfrm>
            <a:off x="-150" y="747625"/>
            <a:ext cx="1889100" cy="18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333333"/>
                </a:solidFill>
                <a:latin typeface="Poppins"/>
                <a:ea typeface="Poppins"/>
                <a:cs typeface="Poppins"/>
                <a:sym typeface="Poppins"/>
              </a:rPr>
              <a:t>Licence Holder Headline Findings  </a:t>
            </a:r>
            <a:endParaRPr b="1" sz="2000">
              <a:solidFill>
                <a:srgbClr val="333333"/>
              </a:solidFill>
              <a:latin typeface="Poppins"/>
              <a:ea typeface="Poppins"/>
              <a:cs typeface="Poppins"/>
              <a:sym typeface="Poppins"/>
            </a:endParaRPr>
          </a:p>
        </p:txBody>
      </p:sp>
      <p:sp>
        <p:nvSpPr>
          <p:cNvPr id="235" name="Google Shape;235;p23"/>
          <p:cNvSpPr txBox="1"/>
          <p:nvPr/>
        </p:nvSpPr>
        <p:spPr>
          <a:xfrm>
            <a:off x="2055063" y="119750"/>
            <a:ext cx="6295200" cy="30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Poppins"/>
                <a:ea typeface="Poppins"/>
                <a:cs typeface="Poppins"/>
                <a:sym typeface="Poppins"/>
              </a:rPr>
              <a:t>Below are the </a:t>
            </a:r>
            <a:r>
              <a:rPr b="1" lang="en-GB">
                <a:latin typeface="Poppins"/>
                <a:ea typeface="Poppins"/>
                <a:cs typeface="Poppins"/>
                <a:sym typeface="Poppins"/>
              </a:rPr>
              <a:t>common</a:t>
            </a:r>
            <a:r>
              <a:rPr lang="en-GB">
                <a:latin typeface="Poppins"/>
                <a:ea typeface="Poppins"/>
                <a:cs typeface="Poppins"/>
                <a:sym typeface="Poppins"/>
              </a:rPr>
              <a:t> </a:t>
            </a:r>
            <a:r>
              <a:rPr b="1" lang="en-GB">
                <a:latin typeface="Poppins"/>
                <a:ea typeface="Poppins"/>
                <a:cs typeface="Poppins"/>
                <a:sym typeface="Poppins"/>
              </a:rPr>
              <a:t>themes</a:t>
            </a:r>
            <a:r>
              <a:rPr lang="en-GB">
                <a:latin typeface="Poppins"/>
                <a:ea typeface="Poppins"/>
                <a:cs typeface="Poppins"/>
                <a:sym typeface="Poppins"/>
              </a:rPr>
              <a:t> uncovered during sessions.</a:t>
            </a:r>
            <a:endParaRPr>
              <a:latin typeface="Poppins"/>
              <a:ea typeface="Poppins"/>
              <a:cs typeface="Poppins"/>
              <a:sym typeface="Poppins"/>
            </a:endParaRPr>
          </a:p>
        </p:txBody>
      </p:sp>
      <p:pic>
        <p:nvPicPr>
          <p:cNvPr id="236" name="Google Shape;236;p23"/>
          <p:cNvPicPr preferRelativeResize="0"/>
          <p:nvPr/>
        </p:nvPicPr>
        <p:blipFill>
          <a:blip r:embed="rId3">
            <a:alphaModFix/>
          </a:blip>
          <a:stretch>
            <a:fillRect/>
          </a:stretch>
        </p:blipFill>
        <p:spPr>
          <a:xfrm>
            <a:off x="8509371" y="159804"/>
            <a:ext cx="486000" cy="486000"/>
          </a:xfrm>
          <a:prstGeom prst="ellipse">
            <a:avLst/>
          </a:prstGeom>
          <a:noFill/>
          <a:ln>
            <a:noFill/>
          </a:ln>
        </p:spPr>
      </p:pic>
      <p:pic>
        <p:nvPicPr>
          <p:cNvPr id="237" name="Google Shape;237;p23"/>
          <p:cNvPicPr preferRelativeResize="0"/>
          <p:nvPr/>
        </p:nvPicPr>
        <p:blipFill>
          <a:blip r:embed="rId4">
            <a:alphaModFix/>
          </a:blip>
          <a:stretch>
            <a:fillRect/>
          </a:stretch>
        </p:blipFill>
        <p:spPr>
          <a:xfrm>
            <a:off x="8516220" y="162792"/>
            <a:ext cx="486000" cy="486000"/>
          </a:xfrm>
          <a:prstGeom prst="ellipse">
            <a:avLst/>
          </a:prstGeom>
          <a:noFill/>
          <a:ln>
            <a:noFill/>
          </a:ln>
        </p:spPr>
      </p:pic>
      <p:graphicFrame>
        <p:nvGraphicFramePr>
          <p:cNvPr id="238" name="Google Shape;238;p23"/>
          <p:cNvGraphicFramePr/>
          <p:nvPr/>
        </p:nvGraphicFramePr>
        <p:xfrm>
          <a:off x="2055063" y="645810"/>
          <a:ext cx="3000000" cy="3000000"/>
        </p:xfrm>
        <a:graphic>
          <a:graphicData uri="http://schemas.openxmlformats.org/drawingml/2006/table">
            <a:tbl>
              <a:tblPr>
                <a:noFill/>
                <a:tableStyleId>{91C993ED-69A4-4B57-B56B-F25080F21D3D}</a:tableStyleId>
              </a:tblPr>
              <a:tblGrid>
                <a:gridCol w="2124450"/>
                <a:gridCol w="4336700"/>
              </a:tblGrid>
              <a:tr h="392250">
                <a:tc>
                  <a:txBody>
                    <a:bodyPr/>
                    <a:lstStyle/>
                    <a:p>
                      <a:pPr indent="0" lvl="0" marL="0" rtl="0" algn="l">
                        <a:spcBef>
                          <a:spcPts val="0"/>
                        </a:spcBef>
                        <a:spcAft>
                          <a:spcPts val="0"/>
                        </a:spcAft>
                        <a:buNone/>
                      </a:pPr>
                      <a:r>
                        <a:t/>
                      </a:r>
                      <a:endParaRPr b="1" sz="1200">
                        <a:latin typeface="Poppins"/>
                        <a:ea typeface="Poppins"/>
                        <a:cs typeface="Poppins"/>
                        <a:sym typeface="Poppins"/>
                      </a:endParaRPr>
                    </a:p>
                  </a:txBody>
                  <a:tcPr marT="91425" marB="91425" marR="91425" marL="91425"/>
                </a:tc>
                <a:tc>
                  <a:txBody>
                    <a:bodyPr/>
                    <a:lstStyle/>
                    <a:p>
                      <a:pPr indent="0" lvl="0" marL="0" rtl="0" algn="ctr">
                        <a:spcBef>
                          <a:spcPts val="0"/>
                        </a:spcBef>
                        <a:spcAft>
                          <a:spcPts val="0"/>
                        </a:spcAft>
                        <a:buNone/>
                      </a:pPr>
                      <a:r>
                        <a:rPr b="1" lang="en-GB" sz="1200">
                          <a:latin typeface="Poppins"/>
                          <a:ea typeface="Poppins"/>
                          <a:cs typeface="Poppins"/>
                          <a:sym typeface="Poppins"/>
                        </a:rPr>
                        <a:t>Licence Holder Needs </a:t>
                      </a:r>
                      <a:endParaRPr b="1" sz="1200">
                        <a:latin typeface="Poppins"/>
                        <a:ea typeface="Poppins"/>
                        <a:cs typeface="Poppins"/>
                        <a:sym typeface="Poppins"/>
                      </a:endParaRPr>
                    </a:p>
                  </a:txBody>
                  <a:tcPr marT="91425" marB="91425" marR="91425" marL="91425"/>
                </a:tc>
              </a:tr>
              <a:tr h="1569075">
                <a:tc>
                  <a:txBody>
                    <a:bodyPr/>
                    <a:lstStyle/>
                    <a:p>
                      <a:pPr indent="0" lvl="0" marL="0" rtl="0" algn="l">
                        <a:spcBef>
                          <a:spcPts val="0"/>
                        </a:spcBef>
                        <a:spcAft>
                          <a:spcPts val="0"/>
                        </a:spcAft>
                        <a:buNone/>
                      </a:pPr>
                      <a:r>
                        <a:rPr b="1" lang="en-GB" sz="1200">
                          <a:latin typeface="Poppins"/>
                          <a:ea typeface="Poppins"/>
                          <a:cs typeface="Poppins"/>
                          <a:sym typeface="Poppins"/>
                        </a:rPr>
                        <a:t>Basingstoke</a:t>
                      </a:r>
                      <a:endParaRPr b="1" sz="1200">
                        <a:latin typeface="Poppins"/>
                        <a:ea typeface="Poppins"/>
                        <a:cs typeface="Poppins"/>
                        <a:sym typeface="Poppins"/>
                      </a:endParaRPr>
                    </a:p>
                  </a:txBody>
                  <a:tcPr marT="91425" marB="91425" marR="91425" marL="91425" anchor="ctr"/>
                </a:tc>
                <a:tc>
                  <a:txBody>
                    <a:bodyPr/>
                    <a:lstStyle/>
                    <a:p>
                      <a:pPr indent="-304800" lvl="0" marL="457200" rtl="0" algn="l">
                        <a:spcBef>
                          <a:spcPts val="0"/>
                        </a:spcBef>
                        <a:spcAft>
                          <a:spcPts val="0"/>
                        </a:spcAft>
                        <a:buSzPts val="1200"/>
                        <a:buFont typeface="Poppins"/>
                        <a:buChar char="●"/>
                      </a:pPr>
                      <a:r>
                        <a:rPr b="1" lang="en-GB" sz="1200">
                          <a:latin typeface="Poppins"/>
                          <a:ea typeface="Poppins"/>
                          <a:cs typeface="Poppins"/>
                          <a:sym typeface="Poppins"/>
                        </a:rPr>
                        <a:t>A</a:t>
                      </a:r>
                      <a:r>
                        <a:rPr lang="en-GB" sz="1200">
                          <a:latin typeface="Poppins"/>
                          <a:ea typeface="Poppins"/>
                          <a:cs typeface="Poppins"/>
                          <a:sym typeface="Poppins"/>
                        </a:rPr>
                        <a:t> </a:t>
                      </a:r>
                      <a:r>
                        <a:rPr b="1" lang="en-GB" sz="1200">
                          <a:latin typeface="Poppins"/>
                          <a:ea typeface="Poppins"/>
                          <a:cs typeface="Poppins"/>
                          <a:sym typeface="Poppins"/>
                        </a:rPr>
                        <a:t>simple online service</a:t>
                      </a:r>
                      <a:endParaRPr b="1"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lang="en-GB" sz="1200">
                          <a:latin typeface="Poppins"/>
                          <a:ea typeface="Poppins"/>
                          <a:cs typeface="Poppins"/>
                          <a:sym typeface="Poppins"/>
                        </a:rPr>
                        <a:t>Ability to make new applications</a:t>
                      </a:r>
                      <a:endParaRPr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b="1" lang="en-GB" sz="1200">
                          <a:latin typeface="Poppins"/>
                          <a:ea typeface="Poppins"/>
                          <a:cs typeface="Poppins"/>
                          <a:sym typeface="Poppins"/>
                        </a:rPr>
                        <a:t>One place to upload documents</a:t>
                      </a:r>
                      <a:endParaRPr b="1"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lang="en-GB" sz="1200">
                          <a:latin typeface="Poppins"/>
                          <a:ea typeface="Poppins"/>
                          <a:cs typeface="Poppins"/>
                          <a:sym typeface="Poppins"/>
                        </a:rPr>
                        <a:t>To see the application stage</a:t>
                      </a:r>
                      <a:endParaRPr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lang="en-GB" sz="1200">
                          <a:latin typeface="Poppins"/>
                          <a:ea typeface="Poppins"/>
                          <a:cs typeface="Poppins"/>
                          <a:sym typeface="Poppins"/>
                        </a:rPr>
                        <a:t>An easy payment option</a:t>
                      </a:r>
                      <a:endParaRPr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b="1" lang="en-GB" sz="1200">
                          <a:latin typeface="Poppins"/>
                          <a:ea typeface="Poppins"/>
                          <a:cs typeface="Poppins"/>
                          <a:sym typeface="Poppins"/>
                        </a:rPr>
                        <a:t>Renewal reminders</a:t>
                      </a:r>
                      <a:endParaRPr b="1"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lang="en-GB" sz="1200">
                          <a:latin typeface="Poppins"/>
                          <a:ea typeface="Poppins"/>
                          <a:cs typeface="Poppins"/>
                          <a:sym typeface="Poppins"/>
                        </a:rPr>
                        <a:t>MOT, DVLA and DBS in one place</a:t>
                      </a:r>
                      <a:endParaRPr sz="1200">
                        <a:latin typeface="Poppins"/>
                        <a:ea typeface="Poppins"/>
                        <a:cs typeface="Poppins"/>
                        <a:sym typeface="Poppins"/>
                      </a:endParaRPr>
                    </a:p>
                  </a:txBody>
                  <a:tcPr marT="91425" marB="91425" marR="91425" marL="91425"/>
                </a:tc>
              </a:tr>
              <a:tr h="1176800">
                <a:tc>
                  <a:txBody>
                    <a:bodyPr/>
                    <a:lstStyle/>
                    <a:p>
                      <a:pPr indent="0" lvl="0" marL="0" rtl="0" algn="l">
                        <a:spcBef>
                          <a:spcPts val="0"/>
                        </a:spcBef>
                        <a:spcAft>
                          <a:spcPts val="0"/>
                        </a:spcAft>
                        <a:buNone/>
                      </a:pPr>
                      <a:r>
                        <a:rPr b="1" lang="en-GB" sz="1200">
                          <a:latin typeface="Poppins"/>
                          <a:ea typeface="Poppins"/>
                          <a:cs typeface="Poppins"/>
                          <a:sym typeface="Poppins"/>
                        </a:rPr>
                        <a:t>Rushmoor </a:t>
                      </a:r>
                      <a:endParaRPr b="1" sz="1200">
                        <a:latin typeface="Poppins"/>
                        <a:ea typeface="Poppins"/>
                        <a:cs typeface="Poppins"/>
                        <a:sym typeface="Poppins"/>
                      </a:endParaRPr>
                    </a:p>
                  </a:txBody>
                  <a:tcPr marT="91425" marB="91425" marR="91425" marL="91425" anchor="ctr"/>
                </a:tc>
                <a:tc>
                  <a:txBody>
                    <a:bodyPr/>
                    <a:lstStyle/>
                    <a:p>
                      <a:pPr indent="-304800" lvl="0" marL="457200" rtl="0" algn="l">
                        <a:spcBef>
                          <a:spcPts val="0"/>
                        </a:spcBef>
                        <a:spcAft>
                          <a:spcPts val="0"/>
                        </a:spcAft>
                        <a:buClr>
                          <a:schemeClr val="dk1"/>
                        </a:buClr>
                        <a:buSzPts val="1200"/>
                        <a:buFont typeface="Poppins"/>
                        <a:buChar char="●"/>
                      </a:pPr>
                      <a:r>
                        <a:rPr b="1" lang="en-GB" sz="1200">
                          <a:solidFill>
                            <a:schemeClr val="dk1"/>
                          </a:solidFill>
                          <a:latin typeface="Poppins"/>
                          <a:ea typeface="Poppins"/>
                          <a:cs typeface="Poppins"/>
                          <a:sym typeface="Poppins"/>
                        </a:rPr>
                        <a:t>A</a:t>
                      </a:r>
                      <a:r>
                        <a:rPr lang="en-GB" sz="1200">
                          <a:solidFill>
                            <a:schemeClr val="dk1"/>
                          </a:solidFill>
                          <a:latin typeface="Poppins"/>
                          <a:ea typeface="Poppins"/>
                          <a:cs typeface="Poppins"/>
                          <a:sym typeface="Poppins"/>
                        </a:rPr>
                        <a:t> </a:t>
                      </a:r>
                      <a:r>
                        <a:rPr b="1" lang="en-GB" sz="1200">
                          <a:solidFill>
                            <a:schemeClr val="dk1"/>
                          </a:solidFill>
                          <a:latin typeface="Poppins"/>
                          <a:ea typeface="Poppins"/>
                          <a:cs typeface="Poppins"/>
                          <a:sym typeface="Poppins"/>
                        </a:rPr>
                        <a:t>simple online service </a:t>
                      </a:r>
                      <a:endParaRPr b="1"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GB" sz="1200">
                          <a:solidFill>
                            <a:schemeClr val="dk1"/>
                          </a:solidFill>
                          <a:latin typeface="Poppins"/>
                          <a:ea typeface="Poppins"/>
                          <a:cs typeface="Poppins"/>
                          <a:sym typeface="Poppins"/>
                        </a:rPr>
                        <a:t>Ability to see expiry dates </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b="1" lang="en-GB" sz="1200">
                          <a:solidFill>
                            <a:schemeClr val="dk1"/>
                          </a:solidFill>
                          <a:latin typeface="Poppins"/>
                          <a:ea typeface="Poppins"/>
                          <a:cs typeface="Poppins"/>
                          <a:sym typeface="Poppins"/>
                        </a:rPr>
                        <a:t>Ability to upload documents</a:t>
                      </a:r>
                      <a:endParaRPr b="1"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b="1" lang="en-GB" sz="1200">
                          <a:solidFill>
                            <a:schemeClr val="dk1"/>
                          </a:solidFill>
                          <a:latin typeface="Poppins"/>
                          <a:ea typeface="Poppins"/>
                          <a:cs typeface="Poppins"/>
                          <a:sym typeface="Poppins"/>
                        </a:rPr>
                        <a:t>Ability to see when renewals are due</a:t>
                      </a:r>
                      <a:endParaRPr b="1"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GB" sz="1200">
                          <a:solidFill>
                            <a:schemeClr val="dk1"/>
                          </a:solidFill>
                          <a:latin typeface="Poppins"/>
                          <a:ea typeface="Poppins"/>
                          <a:cs typeface="Poppins"/>
                          <a:sym typeface="Poppins"/>
                        </a:rPr>
                        <a:t>To make new applications and payments </a:t>
                      </a:r>
                      <a:endParaRPr sz="1200">
                        <a:solidFill>
                          <a:schemeClr val="dk1"/>
                        </a:solidFill>
                        <a:latin typeface="Poppins"/>
                        <a:ea typeface="Poppins"/>
                        <a:cs typeface="Poppins"/>
                        <a:sym typeface="Poppins"/>
                      </a:endParaRPr>
                    </a:p>
                  </a:txBody>
                  <a:tcPr marT="91425" marB="91425" marR="91425" marL="91425"/>
                </a:tc>
              </a:tr>
              <a:tr h="1012575">
                <a:tc>
                  <a:txBody>
                    <a:bodyPr/>
                    <a:lstStyle/>
                    <a:p>
                      <a:pPr indent="0" lvl="0" marL="0" rtl="0" algn="l">
                        <a:spcBef>
                          <a:spcPts val="0"/>
                        </a:spcBef>
                        <a:spcAft>
                          <a:spcPts val="0"/>
                        </a:spcAft>
                        <a:buNone/>
                      </a:pPr>
                      <a:r>
                        <a:rPr b="1" lang="en-GB" sz="1200">
                          <a:latin typeface="Poppins"/>
                          <a:ea typeface="Poppins"/>
                          <a:cs typeface="Poppins"/>
                          <a:sym typeface="Poppins"/>
                        </a:rPr>
                        <a:t>North Tyneside </a:t>
                      </a:r>
                      <a:endParaRPr b="1" sz="1200">
                        <a:latin typeface="Poppins"/>
                        <a:ea typeface="Poppins"/>
                        <a:cs typeface="Poppins"/>
                        <a:sym typeface="Poppins"/>
                      </a:endParaRPr>
                    </a:p>
                  </a:txBody>
                  <a:tcPr marT="91425" marB="91425" marR="91425" marL="91425" anchor="ctr"/>
                </a:tc>
                <a:tc>
                  <a:txBody>
                    <a:bodyPr/>
                    <a:lstStyle/>
                    <a:p>
                      <a:pPr indent="-304800" lvl="0" marL="457200" rtl="0" algn="l">
                        <a:spcBef>
                          <a:spcPts val="0"/>
                        </a:spcBef>
                        <a:spcAft>
                          <a:spcPts val="0"/>
                        </a:spcAft>
                        <a:buSzPts val="1200"/>
                        <a:buFont typeface="Poppins"/>
                        <a:buChar char="●"/>
                      </a:pPr>
                      <a:r>
                        <a:rPr b="1" lang="en-GB" sz="1200">
                          <a:latin typeface="Poppins"/>
                          <a:ea typeface="Poppins"/>
                          <a:cs typeface="Poppins"/>
                          <a:sym typeface="Poppins"/>
                        </a:rPr>
                        <a:t>A</a:t>
                      </a:r>
                      <a:r>
                        <a:rPr lang="en-GB" sz="1200">
                          <a:latin typeface="Poppins"/>
                          <a:ea typeface="Poppins"/>
                          <a:cs typeface="Poppins"/>
                          <a:sym typeface="Poppins"/>
                        </a:rPr>
                        <a:t> </a:t>
                      </a:r>
                      <a:r>
                        <a:rPr b="1" lang="en-GB" sz="1200">
                          <a:latin typeface="Poppins"/>
                          <a:ea typeface="Poppins"/>
                          <a:cs typeface="Poppins"/>
                          <a:sym typeface="Poppins"/>
                        </a:rPr>
                        <a:t>simple online service</a:t>
                      </a:r>
                      <a:endParaRPr b="1"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lang="en-GB" sz="1200">
                          <a:latin typeface="Poppins"/>
                          <a:ea typeface="Poppins"/>
                          <a:cs typeface="Poppins"/>
                          <a:sym typeface="Poppins"/>
                        </a:rPr>
                        <a:t>Ability to make new applications and renewals online easily</a:t>
                      </a:r>
                      <a:endParaRPr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b="1" lang="en-GB" sz="1200">
                          <a:latin typeface="Poppins"/>
                          <a:ea typeface="Poppins"/>
                          <a:cs typeface="Poppins"/>
                          <a:sym typeface="Poppins"/>
                        </a:rPr>
                        <a:t>Renewal reminders</a:t>
                      </a:r>
                      <a:endParaRPr b="1" sz="1200">
                        <a:latin typeface="Poppins"/>
                        <a:ea typeface="Poppins"/>
                        <a:cs typeface="Poppins"/>
                        <a:sym typeface="Poppins"/>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4"/>
          <p:cNvSpPr/>
          <p:nvPr/>
        </p:nvSpPr>
        <p:spPr>
          <a:xfrm>
            <a:off x="0" y="0"/>
            <a:ext cx="1889100" cy="5143500"/>
          </a:xfrm>
          <a:prstGeom prst="rect">
            <a:avLst/>
          </a:prstGeom>
          <a:solidFill>
            <a:srgbClr val="F5B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4"/>
          <p:cNvSpPr txBox="1"/>
          <p:nvPr/>
        </p:nvSpPr>
        <p:spPr>
          <a:xfrm>
            <a:off x="-150" y="747625"/>
            <a:ext cx="1889100" cy="18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333333"/>
                </a:solidFill>
                <a:latin typeface="Poppins"/>
                <a:ea typeface="Poppins"/>
                <a:cs typeface="Poppins"/>
                <a:sym typeface="Poppins"/>
              </a:rPr>
              <a:t>User needs of Licence Holders</a:t>
            </a:r>
            <a:endParaRPr b="1" sz="2000">
              <a:solidFill>
                <a:srgbClr val="333333"/>
              </a:solidFill>
              <a:latin typeface="Poppins"/>
              <a:ea typeface="Poppins"/>
              <a:cs typeface="Poppins"/>
              <a:sym typeface="Poppins"/>
            </a:endParaRPr>
          </a:p>
        </p:txBody>
      </p:sp>
      <p:sp>
        <p:nvSpPr>
          <p:cNvPr id="245" name="Google Shape;245;p24"/>
          <p:cNvSpPr txBox="1"/>
          <p:nvPr/>
        </p:nvSpPr>
        <p:spPr>
          <a:xfrm>
            <a:off x="1923600" y="57450"/>
            <a:ext cx="6592500" cy="507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900">
                <a:latin typeface="Poppins"/>
                <a:ea typeface="Poppins"/>
                <a:cs typeface="Poppins"/>
                <a:sym typeface="Poppins"/>
              </a:rPr>
              <a:t>Common themes come to light </a:t>
            </a:r>
            <a:r>
              <a:rPr lang="en-GB" sz="900">
                <a:latin typeface="Poppins"/>
                <a:ea typeface="Poppins"/>
                <a:cs typeface="Poppins"/>
                <a:sym typeface="Poppins"/>
              </a:rPr>
              <a:t>when</a:t>
            </a:r>
            <a:r>
              <a:rPr lang="en-GB" sz="900">
                <a:latin typeface="Poppins"/>
                <a:ea typeface="Poppins"/>
                <a:cs typeface="Poppins"/>
                <a:sym typeface="Poppins"/>
              </a:rPr>
              <a:t> theming the research with licence holders. We have been able to create key user needs stories for how we want to shape the service, meet the project goals and solidify user experiences.</a:t>
            </a:r>
            <a:endParaRPr sz="900">
              <a:latin typeface="Poppins"/>
              <a:ea typeface="Poppins"/>
              <a:cs typeface="Poppins"/>
              <a:sym typeface="Poppins"/>
            </a:endParaRPr>
          </a:p>
          <a:p>
            <a:pPr indent="0" lvl="0" marL="0" rtl="0" algn="l">
              <a:lnSpc>
                <a:spcPct val="115000"/>
              </a:lnSpc>
              <a:spcBef>
                <a:spcPts val="0"/>
              </a:spcBef>
              <a:spcAft>
                <a:spcPts val="0"/>
              </a:spcAft>
              <a:buNone/>
            </a:pPr>
            <a:r>
              <a:t/>
            </a:r>
            <a:endParaRPr b="1" sz="900">
              <a:latin typeface="Poppins"/>
              <a:ea typeface="Poppins"/>
              <a:cs typeface="Poppins"/>
              <a:sym typeface="Poppins"/>
            </a:endParaRPr>
          </a:p>
          <a:p>
            <a:pPr indent="0" lvl="0" marL="0" rtl="0" algn="l">
              <a:lnSpc>
                <a:spcPct val="115000"/>
              </a:lnSpc>
              <a:spcBef>
                <a:spcPts val="0"/>
              </a:spcBef>
              <a:spcAft>
                <a:spcPts val="0"/>
              </a:spcAft>
              <a:buNone/>
            </a:pPr>
            <a:r>
              <a:rPr b="1" lang="en-GB" sz="900">
                <a:latin typeface="Poppins"/>
                <a:ea typeface="Poppins"/>
                <a:cs typeface="Poppins"/>
                <a:sym typeface="Poppins"/>
              </a:rPr>
              <a:t>User needs stories:</a:t>
            </a:r>
            <a:endParaRPr sz="900">
              <a:latin typeface="Poppins"/>
              <a:ea typeface="Poppins"/>
              <a:cs typeface="Poppins"/>
              <a:sym typeface="Poppins"/>
            </a:endParaRPr>
          </a:p>
          <a:p>
            <a:pPr indent="0" lvl="0" marL="0" rtl="0" algn="l">
              <a:lnSpc>
                <a:spcPct val="115000"/>
              </a:lnSpc>
              <a:spcBef>
                <a:spcPts val="0"/>
              </a:spcBef>
              <a:spcAft>
                <a:spcPts val="0"/>
              </a:spcAft>
              <a:buNone/>
            </a:pPr>
            <a:r>
              <a:t/>
            </a:r>
            <a:endParaRPr b="1" sz="900">
              <a:latin typeface="Poppins"/>
              <a:ea typeface="Poppins"/>
              <a:cs typeface="Poppins"/>
              <a:sym typeface="Poppins"/>
            </a:endParaRPr>
          </a:p>
          <a:p>
            <a:pPr indent="0" lvl="0" marL="0" rtl="0" algn="l">
              <a:lnSpc>
                <a:spcPct val="115000"/>
              </a:lnSpc>
              <a:spcBef>
                <a:spcPts val="0"/>
              </a:spcBef>
              <a:spcAft>
                <a:spcPts val="0"/>
              </a:spcAft>
              <a:buNone/>
            </a:pPr>
            <a:r>
              <a:rPr b="1" lang="en-GB" sz="900">
                <a:latin typeface="Poppins"/>
                <a:ea typeface="Poppins"/>
                <a:cs typeface="Poppins"/>
                <a:sym typeface="Poppins"/>
              </a:rPr>
              <a:t>As a</a:t>
            </a:r>
            <a:r>
              <a:rPr lang="en-GB" sz="900">
                <a:latin typeface="Poppins"/>
                <a:ea typeface="Poppins"/>
                <a:cs typeface="Poppins"/>
                <a:sym typeface="Poppins"/>
              </a:rPr>
              <a:t> licence holder, </a:t>
            </a:r>
            <a:r>
              <a:rPr b="1" lang="en-GB" sz="900">
                <a:latin typeface="Poppins"/>
                <a:ea typeface="Poppins"/>
                <a:cs typeface="Poppins"/>
                <a:sym typeface="Poppins"/>
              </a:rPr>
              <a:t>I need</a:t>
            </a:r>
            <a:r>
              <a:rPr lang="en-GB" sz="900">
                <a:latin typeface="Poppins"/>
                <a:ea typeface="Poppins"/>
                <a:cs typeface="Poppins"/>
                <a:sym typeface="Poppins"/>
              </a:rPr>
              <a:t> to know the status of my application </a:t>
            </a:r>
            <a:r>
              <a:rPr b="1" lang="en-GB" sz="900">
                <a:latin typeface="Poppins"/>
                <a:ea typeface="Poppins"/>
                <a:cs typeface="Poppins"/>
                <a:sym typeface="Poppins"/>
              </a:rPr>
              <a:t>so that</a:t>
            </a:r>
            <a:r>
              <a:rPr lang="en-GB" sz="900">
                <a:latin typeface="Poppins"/>
                <a:ea typeface="Poppins"/>
                <a:cs typeface="Poppins"/>
                <a:sym typeface="Poppins"/>
              </a:rPr>
              <a:t> I can know how long I’ll be off the road.</a:t>
            </a:r>
            <a:endParaRPr sz="900">
              <a:latin typeface="Poppins"/>
              <a:ea typeface="Poppins"/>
              <a:cs typeface="Poppins"/>
              <a:sym typeface="Poppins"/>
            </a:endParaRPr>
          </a:p>
          <a:p>
            <a:pPr indent="0" lvl="0" marL="0" rtl="0" algn="l">
              <a:lnSpc>
                <a:spcPct val="115000"/>
              </a:lnSpc>
              <a:spcBef>
                <a:spcPts val="0"/>
              </a:spcBef>
              <a:spcAft>
                <a:spcPts val="0"/>
              </a:spcAft>
              <a:buNone/>
            </a:pPr>
            <a:r>
              <a:t/>
            </a:r>
            <a:endParaRPr sz="900">
              <a:latin typeface="Poppins"/>
              <a:ea typeface="Poppins"/>
              <a:cs typeface="Poppins"/>
              <a:sym typeface="Poppins"/>
            </a:endParaRPr>
          </a:p>
          <a:p>
            <a:pPr indent="0" lvl="0" marL="0" rtl="0" algn="l">
              <a:lnSpc>
                <a:spcPct val="115000"/>
              </a:lnSpc>
              <a:spcBef>
                <a:spcPts val="0"/>
              </a:spcBef>
              <a:spcAft>
                <a:spcPts val="0"/>
              </a:spcAft>
              <a:buNone/>
            </a:pPr>
            <a:r>
              <a:rPr b="1" lang="en-GB" sz="900">
                <a:latin typeface="Poppins"/>
                <a:ea typeface="Poppins"/>
                <a:cs typeface="Poppins"/>
                <a:sym typeface="Poppins"/>
              </a:rPr>
              <a:t>As a</a:t>
            </a:r>
            <a:r>
              <a:rPr lang="en-GB" sz="900">
                <a:latin typeface="Poppins"/>
                <a:ea typeface="Poppins"/>
                <a:cs typeface="Poppins"/>
                <a:sym typeface="Poppins"/>
              </a:rPr>
              <a:t> licence holder who speaks English as a second language, </a:t>
            </a:r>
            <a:r>
              <a:rPr b="1" lang="en-GB" sz="900">
                <a:latin typeface="Poppins"/>
                <a:ea typeface="Poppins"/>
                <a:cs typeface="Poppins"/>
                <a:sym typeface="Poppins"/>
              </a:rPr>
              <a:t>I need</a:t>
            </a:r>
            <a:r>
              <a:rPr lang="en-GB" sz="900">
                <a:latin typeface="Poppins"/>
                <a:ea typeface="Poppins"/>
                <a:cs typeface="Poppins"/>
                <a:sym typeface="Poppins"/>
              </a:rPr>
              <a:t> to be able to understand how to submit my application </a:t>
            </a:r>
            <a:r>
              <a:rPr b="1" lang="en-GB" sz="900">
                <a:latin typeface="Poppins"/>
                <a:ea typeface="Poppins"/>
                <a:cs typeface="Poppins"/>
                <a:sym typeface="Poppins"/>
              </a:rPr>
              <a:t>so that</a:t>
            </a:r>
            <a:r>
              <a:rPr lang="en-GB" sz="900">
                <a:latin typeface="Poppins"/>
                <a:ea typeface="Poppins"/>
                <a:cs typeface="Poppins"/>
                <a:sym typeface="Poppins"/>
              </a:rPr>
              <a:t> there aren’t any delays.</a:t>
            </a:r>
            <a:endParaRPr sz="900">
              <a:latin typeface="Poppins"/>
              <a:ea typeface="Poppins"/>
              <a:cs typeface="Poppins"/>
              <a:sym typeface="Poppins"/>
            </a:endParaRPr>
          </a:p>
          <a:p>
            <a:pPr indent="0" lvl="0" marL="0" rtl="0" algn="l">
              <a:lnSpc>
                <a:spcPct val="115000"/>
              </a:lnSpc>
              <a:spcBef>
                <a:spcPts val="0"/>
              </a:spcBef>
              <a:spcAft>
                <a:spcPts val="0"/>
              </a:spcAft>
              <a:buNone/>
            </a:pPr>
            <a:r>
              <a:t/>
            </a:r>
            <a:endParaRPr sz="9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GB" sz="900">
                <a:solidFill>
                  <a:schemeClr val="dk1"/>
                </a:solidFill>
                <a:latin typeface="Poppins"/>
                <a:ea typeface="Poppins"/>
                <a:cs typeface="Poppins"/>
                <a:sym typeface="Poppins"/>
              </a:rPr>
              <a:t>As a</a:t>
            </a:r>
            <a:r>
              <a:rPr lang="en-GB" sz="900">
                <a:solidFill>
                  <a:schemeClr val="dk1"/>
                </a:solidFill>
                <a:latin typeface="Poppins"/>
                <a:ea typeface="Poppins"/>
                <a:cs typeface="Poppins"/>
                <a:sym typeface="Poppins"/>
              </a:rPr>
              <a:t> licence holder with dyslexia, </a:t>
            </a:r>
            <a:r>
              <a:rPr b="1" lang="en-GB" sz="900">
                <a:solidFill>
                  <a:schemeClr val="dk1"/>
                </a:solidFill>
                <a:latin typeface="Poppins"/>
                <a:ea typeface="Poppins"/>
                <a:cs typeface="Poppins"/>
                <a:sym typeface="Poppins"/>
              </a:rPr>
              <a:t>I need</a:t>
            </a:r>
            <a:r>
              <a:rPr lang="en-GB" sz="900">
                <a:solidFill>
                  <a:schemeClr val="dk1"/>
                </a:solidFill>
                <a:latin typeface="Poppins"/>
                <a:ea typeface="Poppins"/>
                <a:cs typeface="Poppins"/>
                <a:sym typeface="Poppins"/>
              </a:rPr>
              <a:t> application forms to be simple and streamlined </a:t>
            </a:r>
            <a:r>
              <a:rPr b="1" lang="en-GB" sz="900">
                <a:solidFill>
                  <a:schemeClr val="dk1"/>
                </a:solidFill>
                <a:latin typeface="Poppins"/>
                <a:ea typeface="Poppins"/>
                <a:cs typeface="Poppins"/>
                <a:sym typeface="Poppins"/>
              </a:rPr>
              <a:t>so that</a:t>
            </a:r>
            <a:r>
              <a:rPr lang="en-GB" sz="900">
                <a:solidFill>
                  <a:schemeClr val="dk1"/>
                </a:solidFill>
                <a:latin typeface="Poppins"/>
                <a:ea typeface="Poppins"/>
                <a:cs typeface="Poppins"/>
                <a:sym typeface="Poppins"/>
              </a:rPr>
              <a:t> I’m able to complete them on my own with little stress.</a:t>
            </a:r>
            <a:endParaRPr sz="900">
              <a:latin typeface="Poppins"/>
              <a:ea typeface="Poppins"/>
              <a:cs typeface="Poppins"/>
              <a:sym typeface="Poppins"/>
            </a:endParaRPr>
          </a:p>
          <a:p>
            <a:pPr indent="0" lvl="0" marL="0" rtl="0" algn="l">
              <a:lnSpc>
                <a:spcPct val="115000"/>
              </a:lnSpc>
              <a:spcBef>
                <a:spcPts val="0"/>
              </a:spcBef>
              <a:spcAft>
                <a:spcPts val="0"/>
              </a:spcAft>
              <a:buNone/>
            </a:pPr>
            <a:r>
              <a:t/>
            </a:r>
            <a:endParaRPr sz="900">
              <a:latin typeface="Poppins"/>
              <a:ea typeface="Poppins"/>
              <a:cs typeface="Poppins"/>
              <a:sym typeface="Poppins"/>
            </a:endParaRPr>
          </a:p>
          <a:p>
            <a:pPr indent="0" lvl="0" marL="0" rtl="0" algn="l">
              <a:lnSpc>
                <a:spcPct val="115000"/>
              </a:lnSpc>
              <a:spcBef>
                <a:spcPts val="0"/>
              </a:spcBef>
              <a:spcAft>
                <a:spcPts val="0"/>
              </a:spcAft>
              <a:buNone/>
            </a:pPr>
            <a:r>
              <a:rPr b="1" lang="en-GB" sz="900">
                <a:latin typeface="Poppins"/>
                <a:ea typeface="Poppins"/>
                <a:cs typeface="Poppins"/>
                <a:sym typeface="Poppins"/>
              </a:rPr>
              <a:t>As a</a:t>
            </a:r>
            <a:r>
              <a:rPr lang="en-GB" sz="900">
                <a:latin typeface="Poppins"/>
                <a:ea typeface="Poppins"/>
                <a:cs typeface="Poppins"/>
                <a:sym typeface="Poppins"/>
              </a:rPr>
              <a:t> licence holder, </a:t>
            </a:r>
            <a:r>
              <a:rPr b="1" lang="en-GB" sz="900">
                <a:latin typeface="Poppins"/>
                <a:ea typeface="Poppins"/>
                <a:cs typeface="Poppins"/>
                <a:sym typeface="Poppins"/>
              </a:rPr>
              <a:t>I need</a:t>
            </a:r>
            <a:r>
              <a:rPr lang="en-GB" sz="900">
                <a:latin typeface="Poppins"/>
                <a:ea typeface="Poppins"/>
                <a:cs typeface="Poppins"/>
                <a:sym typeface="Poppins"/>
              </a:rPr>
              <a:t> to know when my licence is due for renewal </a:t>
            </a:r>
            <a:r>
              <a:rPr b="1" lang="en-GB" sz="900">
                <a:latin typeface="Poppins"/>
                <a:ea typeface="Poppins"/>
                <a:cs typeface="Poppins"/>
                <a:sym typeface="Poppins"/>
              </a:rPr>
              <a:t>so that</a:t>
            </a:r>
            <a:r>
              <a:rPr lang="en-GB" sz="900">
                <a:latin typeface="Poppins"/>
                <a:ea typeface="Poppins"/>
                <a:cs typeface="Poppins"/>
                <a:sym typeface="Poppins"/>
              </a:rPr>
              <a:t> I can submit all the documents I need to.</a:t>
            </a:r>
            <a:endParaRPr sz="900">
              <a:latin typeface="Poppins"/>
              <a:ea typeface="Poppins"/>
              <a:cs typeface="Poppins"/>
              <a:sym typeface="Poppins"/>
            </a:endParaRPr>
          </a:p>
          <a:p>
            <a:pPr indent="0" lvl="0" marL="0" rtl="0" algn="l">
              <a:lnSpc>
                <a:spcPct val="115000"/>
              </a:lnSpc>
              <a:spcBef>
                <a:spcPts val="0"/>
              </a:spcBef>
              <a:spcAft>
                <a:spcPts val="0"/>
              </a:spcAft>
              <a:buNone/>
            </a:pPr>
            <a:r>
              <a:t/>
            </a:r>
            <a:endParaRPr sz="9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GB" sz="900">
                <a:solidFill>
                  <a:schemeClr val="dk1"/>
                </a:solidFill>
                <a:latin typeface="Poppins"/>
                <a:ea typeface="Poppins"/>
                <a:cs typeface="Poppins"/>
                <a:sym typeface="Poppins"/>
              </a:rPr>
              <a:t>As a</a:t>
            </a:r>
            <a:r>
              <a:rPr lang="en-GB" sz="900">
                <a:solidFill>
                  <a:schemeClr val="dk1"/>
                </a:solidFill>
                <a:latin typeface="Poppins"/>
                <a:ea typeface="Poppins"/>
                <a:cs typeface="Poppins"/>
                <a:sym typeface="Poppins"/>
              </a:rPr>
              <a:t> licence holder, </a:t>
            </a:r>
            <a:r>
              <a:rPr b="1" lang="en-GB" sz="900">
                <a:solidFill>
                  <a:schemeClr val="dk1"/>
                </a:solidFill>
                <a:latin typeface="Poppins"/>
                <a:ea typeface="Poppins"/>
                <a:cs typeface="Poppins"/>
                <a:sym typeface="Poppins"/>
              </a:rPr>
              <a:t>I need </a:t>
            </a:r>
            <a:r>
              <a:rPr lang="en-GB" sz="900">
                <a:solidFill>
                  <a:schemeClr val="dk1"/>
                </a:solidFill>
                <a:latin typeface="Poppins"/>
                <a:ea typeface="Poppins"/>
                <a:cs typeface="Poppins"/>
                <a:sym typeface="Poppins"/>
              </a:rPr>
              <a:t>to hear back from the council licensing team in a timely way </a:t>
            </a:r>
            <a:r>
              <a:rPr b="1" lang="en-GB" sz="900">
                <a:solidFill>
                  <a:schemeClr val="dk1"/>
                </a:solidFill>
                <a:latin typeface="Poppins"/>
                <a:ea typeface="Poppins"/>
                <a:cs typeface="Poppins"/>
                <a:sym typeface="Poppins"/>
              </a:rPr>
              <a:t>so that </a:t>
            </a:r>
            <a:r>
              <a:rPr lang="en-GB" sz="900">
                <a:solidFill>
                  <a:schemeClr val="dk1"/>
                </a:solidFill>
                <a:latin typeface="Poppins"/>
                <a:ea typeface="Poppins"/>
                <a:cs typeface="Poppins"/>
                <a:sym typeface="Poppins"/>
              </a:rPr>
              <a:t>I’m not left worrying what will happen with my submission.</a:t>
            </a:r>
            <a:endParaRPr sz="900">
              <a:latin typeface="Poppins"/>
              <a:ea typeface="Poppins"/>
              <a:cs typeface="Poppins"/>
              <a:sym typeface="Poppins"/>
            </a:endParaRPr>
          </a:p>
          <a:p>
            <a:pPr indent="0" lvl="0" marL="0" rtl="0" algn="l">
              <a:lnSpc>
                <a:spcPct val="115000"/>
              </a:lnSpc>
              <a:spcBef>
                <a:spcPts val="0"/>
              </a:spcBef>
              <a:spcAft>
                <a:spcPts val="0"/>
              </a:spcAft>
              <a:buNone/>
            </a:pPr>
            <a:r>
              <a:t/>
            </a:r>
            <a:endParaRPr sz="900">
              <a:latin typeface="Poppins"/>
              <a:ea typeface="Poppins"/>
              <a:cs typeface="Poppins"/>
              <a:sym typeface="Poppins"/>
            </a:endParaRPr>
          </a:p>
          <a:p>
            <a:pPr indent="0" lvl="0" marL="0" rtl="0" algn="l">
              <a:lnSpc>
                <a:spcPct val="115000"/>
              </a:lnSpc>
              <a:spcBef>
                <a:spcPts val="0"/>
              </a:spcBef>
              <a:spcAft>
                <a:spcPts val="0"/>
              </a:spcAft>
              <a:buNone/>
            </a:pPr>
            <a:r>
              <a:rPr b="1" lang="en-GB" sz="900">
                <a:latin typeface="Poppins"/>
                <a:ea typeface="Poppins"/>
                <a:cs typeface="Poppins"/>
                <a:sym typeface="Poppins"/>
              </a:rPr>
              <a:t>As a</a:t>
            </a:r>
            <a:r>
              <a:rPr lang="en-GB" sz="900">
                <a:latin typeface="Poppins"/>
                <a:ea typeface="Poppins"/>
                <a:cs typeface="Poppins"/>
                <a:sym typeface="Poppins"/>
              </a:rPr>
              <a:t> licence holder who holds an operator licence, </a:t>
            </a:r>
            <a:r>
              <a:rPr b="1" lang="en-GB" sz="900">
                <a:latin typeface="Poppins"/>
                <a:ea typeface="Poppins"/>
                <a:cs typeface="Poppins"/>
                <a:sym typeface="Poppins"/>
              </a:rPr>
              <a:t>I need</a:t>
            </a:r>
            <a:r>
              <a:rPr lang="en-GB" sz="900">
                <a:latin typeface="Poppins"/>
                <a:ea typeface="Poppins"/>
                <a:cs typeface="Poppins"/>
                <a:sym typeface="Poppins"/>
              </a:rPr>
              <a:t> to know the status of my </a:t>
            </a:r>
            <a:r>
              <a:rPr lang="en-GB" sz="900">
                <a:latin typeface="Poppins"/>
                <a:ea typeface="Poppins"/>
                <a:cs typeface="Poppins"/>
                <a:sym typeface="Poppins"/>
              </a:rPr>
              <a:t>drivers</a:t>
            </a:r>
            <a:r>
              <a:rPr lang="en-GB" sz="900">
                <a:latin typeface="Poppins"/>
                <a:ea typeface="Poppins"/>
                <a:cs typeface="Poppins"/>
                <a:sym typeface="Poppins"/>
              </a:rPr>
              <a:t> applications </a:t>
            </a:r>
            <a:r>
              <a:rPr b="1" lang="en-GB" sz="900">
                <a:latin typeface="Poppins"/>
                <a:ea typeface="Poppins"/>
                <a:cs typeface="Poppins"/>
                <a:sym typeface="Poppins"/>
              </a:rPr>
              <a:t>so that</a:t>
            </a:r>
            <a:r>
              <a:rPr lang="en-GB" sz="900">
                <a:latin typeface="Poppins"/>
                <a:ea typeface="Poppins"/>
                <a:cs typeface="Poppins"/>
                <a:sym typeface="Poppins"/>
              </a:rPr>
              <a:t> I can make sure they’re not off the road for a long time and losing pay.</a:t>
            </a:r>
            <a:endParaRPr sz="900">
              <a:latin typeface="Poppins"/>
              <a:ea typeface="Poppins"/>
              <a:cs typeface="Poppins"/>
              <a:sym typeface="Poppins"/>
            </a:endParaRPr>
          </a:p>
          <a:p>
            <a:pPr indent="0" lvl="0" marL="0" rtl="0" algn="l">
              <a:lnSpc>
                <a:spcPct val="115000"/>
              </a:lnSpc>
              <a:spcBef>
                <a:spcPts val="0"/>
              </a:spcBef>
              <a:spcAft>
                <a:spcPts val="0"/>
              </a:spcAft>
              <a:buNone/>
            </a:pPr>
            <a:r>
              <a:t/>
            </a:r>
            <a:endParaRPr sz="900">
              <a:latin typeface="Poppins"/>
              <a:ea typeface="Poppins"/>
              <a:cs typeface="Poppins"/>
              <a:sym typeface="Poppins"/>
            </a:endParaRPr>
          </a:p>
          <a:p>
            <a:pPr indent="0" lvl="0" marL="0" rtl="0" algn="l">
              <a:lnSpc>
                <a:spcPct val="115000"/>
              </a:lnSpc>
              <a:spcBef>
                <a:spcPts val="0"/>
              </a:spcBef>
              <a:spcAft>
                <a:spcPts val="0"/>
              </a:spcAft>
              <a:buNone/>
            </a:pPr>
            <a:r>
              <a:rPr lang="en-GB" sz="900">
                <a:latin typeface="Poppins"/>
                <a:ea typeface="Poppins"/>
                <a:cs typeface="Poppins"/>
                <a:sym typeface="Poppins"/>
              </a:rPr>
              <a:t>As you can see from user needs on screen, it’s the waiting for applications to progress that is a pain point for licence holders. </a:t>
            </a:r>
            <a:endParaRPr sz="900">
              <a:latin typeface="Poppins"/>
              <a:ea typeface="Poppins"/>
              <a:cs typeface="Poppins"/>
              <a:sym typeface="Poppins"/>
            </a:endParaRPr>
          </a:p>
          <a:p>
            <a:pPr indent="0" lvl="0" marL="0" rtl="0" algn="l">
              <a:lnSpc>
                <a:spcPct val="115000"/>
              </a:lnSpc>
              <a:spcBef>
                <a:spcPts val="0"/>
              </a:spcBef>
              <a:spcAft>
                <a:spcPts val="0"/>
              </a:spcAft>
              <a:buNone/>
            </a:pPr>
            <a:r>
              <a:t/>
            </a:r>
            <a:endParaRPr sz="900">
              <a:latin typeface="Poppins"/>
              <a:ea typeface="Poppins"/>
              <a:cs typeface="Poppins"/>
              <a:sym typeface="Poppins"/>
            </a:endParaRPr>
          </a:p>
          <a:p>
            <a:pPr indent="0" lvl="0" marL="0" rtl="0" algn="l">
              <a:lnSpc>
                <a:spcPct val="115000"/>
              </a:lnSpc>
              <a:spcBef>
                <a:spcPts val="0"/>
              </a:spcBef>
              <a:spcAft>
                <a:spcPts val="0"/>
              </a:spcAft>
              <a:buNone/>
            </a:pPr>
            <a:r>
              <a:rPr lang="en-GB" sz="900">
                <a:latin typeface="Poppins"/>
                <a:ea typeface="Poppins"/>
                <a:cs typeface="Poppins"/>
                <a:sym typeface="Poppins"/>
              </a:rPr>
              <a:t>Several licence holders said that the actual renewal process takes less than a few hours to complete.  </a:t>
            </a:r>
            <a:endParaRPr sz="900">
              <a:latin typeface="Poppins"/>
              <a:ea typeface="Poppins"/>
              <a:cs typeface="Poppins"/>
              <a:sym typeface="Poppins"/>
            </a:endParaRPr>
          </a:p>
          <a:p>
            <a:pPr indent="0" lvl="0" marL="0" rtl="0" algn="l">
              <a:lnSpc>
                <a:spcPct val="115000"/>
              </a:lnSpc>
              <a:spcBef>
                <a:spcPts val="0"/>
              </a:spcBef>
              <a:spcAft>
                <a:spcPts val="0"/>
              </a:spcAft>
              <a:buNone/>
            </a:pPr>
            <a:r>
              <a:t/>
            </a:r>
            <a:endParaRPr sz="900">
              <a:latin typeface="Poppins"/>
              <a:ea typeface="Poppins"/>
              <a:cs typeface="Poppins"/>
              <a:sym typeface="Poppins"/>
            </a:endParaRPr>
          </a:p>
          <a:p>
            <a:pPr indent="0" lvl="0" marL="0" rtl="0" algn="l">
              <a:lnSpc>
                <a:spcPct val="115000"/>
              </a:lnSpc>
              <a:spcBef>
                <a:spcPts val="0"/>
              </a:spcBef>
              <a:spcAft>
                <a:spcPts val="0"/>
              </a:spcAft>
              <a:buNone/>
            </a:pPr>
            <a:r>
              <a:rPr lang="en-GB" sz="900">
                <a:latin typeface="Poppins"/>
                <a:ea typeface="Poppins"/>
                <a:cs typeface="Poppins"/>
                <a:sym typeface="Poppins"/>
              </a:rPr>
              <a:t>Because of this, there may need to be a discussion around the appetite for the online licensing service to include new applications as well as renewals to better service licence holders.</a:t>
            </a:r>
            <a:endParaRPr sz="900">
              <a:latin typeface="Poppins"/>
              <a:ea typeface="Poppins"/>
              <a:cs typeface="Poppins"/>
              <a:sym typeface="Poppins"/>
            </a:endParaRPr>
          </a:p>
        </p:txBody>
      </p:sp>
      <p:pic>
        <p:nvPicPr>
          <p:cNvPr id="246" name="Google Shape;246;p24"/>
          <p:cNvPicPr preferRelativeResize="0"/>
          <p:nvPr/>
        </p:nvPicPr>
        <p:blipFill>
          <a:blip r:embed="rId3">
            <a:alphaModFix/>
          </a:blip>
          <a:stretch>
            <a:fillRect/>
          </a:stretch>
        </p:blipFill>
        <p:spPr>
          <a:xfrm>
            <a:off x="8516220" y="162792"/>
            <a:ext cx="486000" cy="4860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80D"/>
        </a:solidFill>
      </p:bgPr>
    </p:bg>
    <p:spTree>
      <p:nvGrpSpPr>
        <p:cNvPr id="250" name="Shape 250"/>
        <p:cNvGrpSpPr/>
        <p:nvPr/>
      </p:nvGrpSpPr>
      <p:grpSpPr>
        <a:xfrm>
          <a:off x="0" y="0"/>
          <a:ext cx="0" cy="0"/>
          <a:chOff x="0" y="0"/>
          <a:chExt cx="0" cy="0"/>
        </a:xfrm>
      </p:grpSpPr>
      <p:sp>
        <p:nvSpPr>
          <p:cNvPr id="251" name="Google Shape;251;p25"/>
          <p:cNvSpPr txBox="1"/>
          <p:nvPr>
            <p:ph type="ctrTitle"/>
          </p:nvPr>
        </p:nvSpPr>
        <p:spPr>
          <a:xfrm>
            <a:off x="164500" y="1665575"/>
            <a:ext cx="5746500" cy="125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2600">
                <a:solidFill>
                  <a:srgbClr val="333333"/>
                </a:solidFill>
                <a:latin typeface="Poppins"/>
                <a:ea typeface="Poppins"/>
                <a:cs typeface="Poppins"/>
                <a:sym typeface="Poppins"/>
              </a:rPr>
              <a:t>Desirability </a:t>
            </a:r>
            <a:r>
              <a:rPr b="1" lang="en-GB" sz="3500">
                <a:solidFill>
                  <a:srgbClr val="333333"/>
                </a:solidFill>
                <a:latin typeface="Poppins"/>
                <a:ea typeface="Poppins"/>
                <a:cs typeface="Poppins"/>
                <a:sym typeface="Poppins"/>
              </a:rPr>
              <a:t> </a:t>
            </a:r>
            <a:endParaRPr b="1" sz="3500">
              <a:solidFill>
                <a:srgbClr val="333333"/>
              </a:solidFill>
              <a:latin typeface="Poppins"/>
              <a:ea typeface="Poppins"/>
              <a:cs typeface="Poppins"/>
              <a:sym typeface="Poppins"/>
            </a:endParaRPr>
          </a:p>
        </p:txBody>
      </p:sp>
      <p:pic>
        <p:nvPicPr>
          <p:cNvPr id="252" name="Google Shape;252;p25"/>
          <p:cNvPicPr preferRelativeResize="0"/>
          <p:nvPr/>
        </p:nvPicPr>
        <p:blipFill>
          <a:blip r:embed="rId3">
            <a:alphaModFix/>
          </a:blip>
          <a:stretch>
            <a:fillRect/>
          </a:stretch>
        </p:blipFill>
        <p:spPr>
          <a:xfrm>
            <a:off x="5472823" y="877175"/>
            <a:ext cx="2857501" cy="42663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p:nvPr/>
        </p:nvSpPr>
        <p:spPr>
          <a:xfrm>
            <a:off x="0" y="0"/>
            <a:ext cx="2314500" cy="5143500"/>
          </a:xfrm>
          <a:prstGeom prst="rect">
            <a:avLst/>
          </a:prstGeom>
          <a:solidFill>
            <a:srgbClr val="F5B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6"/>
          <p:cNvSpPr txBox="1"/>
          <p:nvPr/>
        </p:nvSpPr>
        <p:spPr>
          <a:xfrm>
            <a:off x="62500" y="721450"/>
            <a:ext cx="2178900" cy="10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333333"/>
                </a:solidFill>
                <a:latin typeface="Poppins"/>
                <a:ea typeface="Poppins"/>
                <a:cs typeface="Poppins"/>
                <a:sym typeface="Poppins"/>
              </a:rPr>
              <a:t>Goal Summary </a:t>
            </a:r>
            <a:endParaRPr b="1" sz="3000">
              <a:solidFill>
                <a:srgbClr val="333333"/>
              </a:solidFill>
              <a:latin typeface="Poppins"/>
              <a:ea typeface="Poppins"/>
              <a:cs typeface="Poppins"/>
              <a:sym typeface="Poppins"/>
            </a:endParaRPr>
          </a:p>
        </p:txBody>
      </p:sp>
      <p:pic>
        <p:nvPicPr>
          <p:cNvPr id="259" name="Google Shape;259;p26"/>
          <p:cNvPicPr preferRelativeResize="0"/>
          <p:nvPr/>
        </p:nvPicPr>
        <p:blipFill>
          <a:blip r:embed="rId3">
            <a:alphaModFix/>
          </a:blip>
          <a:stretch>
            <a:fillRect/>
          </a:stretch>
        </p:blipFill>
        <p:spPr>
          <a:xfrm>
            <a:off x="711575" y="2228150"/>
            <a:ext cx="2119675" cy="2394550"/>
          </a:xfrm>
          <a:prstGeom prst="rect">
            <a:avLst/>
          </a:prstGeom>
          <a:noFill/>
          <a:ln>
            <a:noFill/>
          </a:ln>
        </p:spPr>
      </p:pic>
      <p:sp>
        <p:nvSpPr>
          <p:cNvPr id="260" name="Google Shape;260;p26"/>
          <p:cNvSpPr txBox="1"/>
          <p:nvPr/>
        </p:nvSpPr>
        <p:spPr>
          <a:xfrm>
            <a:off x="2731750" y="385075"/>
            <a:ext cx="5997900" cy="41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latin typeface="Poppins"/>
              <a:ea typeface="Poppins"/>
              <a:cs typeface="Poppins"/>
              <a:sym typeface="Poppins"/>
            </a:endParaRPr>
          </a:p>
        </p:txBody>
      </p:sp>
      <p:pic>
        <p:nvPicPr>
          <p:cNvPr id="261" name="Google Shape;261;p26"/>
          <p:cNvPicPr preferRelativeResize="0"/>
          <p:nvPr/>
        </p:nvPicPr>
        <p:blipFill>
          <a:blip r:embed="rId4">
            <a:alphaModFix/>
          </a:blip>
          <a:stretch>
            <a:fillRect/>
          </a:stretch>
        </p:blipFill>
        <p:spPr>
          <a:xfrm>
            <a:off x="8509371" y="159804"/>
            <a:ext cx="486000" cy="486000"/>
          </a:xfrm>
          <a:prstGeom prst="ellipse">
            <a:avLst/>
          </a:prstGeom>
          <a:noFill/>
          <a:ln>
            <a:noFill/>
          </a:ln>
        </p:spPr>
      </p:pic>
      <p:sp>
        <p:nvSpPr>
          <p:cNvPr id="262" name="Google Shape;262;p26"/>
          <p:cNvSpPr txBox="1"/>
          <p:nvPr/>
        </p:nvSpPr>
        <p:spPr>
          <a:xfrm>
            <a:off x="2731750" y="1260000"/>
            <a:ext cx="5997900" cy="317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Poppins"/>
                <a:ea typeface="Poppins"/>
                <a:cs typeface="Poppins"/>
                <a:sym typeface="Poppins"/>
              </a:rPr>
              <a:t>The goals of next sprint are </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GB">
                <a:latin typeface="Poppins"/>
                <a:ea typeface="Poppins"/>
                <a:cs typeface="Poppins"/>
                <a:sym typeface="Poppins"/>
              </a:rPr>
              <a:t>User Research Round 2 Planning &amp; Prototype Creation</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GB">
                <a:latin typeface="Poppins"/>
                <a:ea typeface="Poppins"/>
                <a:cs typeface="Poppins"/>
                <a:sym typeface="Poppins"/>
              </a:rPr>
              <a:t>Ideation of Prototype - What could the prototype and new service look like.  </a:t>
            </a:r>
            <a:endParaRPr>
              <a:latin typeface="Poppins"/>
              <a:ea typeface="Poppins"/>
              <a:cs typeface="Poppins"/>
              <a:sym typeface="Poppins"/>
            </a:endParaRPr>
          </a:p>
          <a:p>
            <a:pPr indent="0" lvl="0" marL="457200" rtl="0" algn="l">
              <a:spcBef>
                <a:spcPts val="0"/>
              </a:spcBef>
              <a:spcAft>
                <a:spcPts val="0"/>
              </a:spcAft>
              <a:buNone/>
            </a:pPr>
            <a:r>
              <a:t/>
            </a:r>
            <a:endParaRPr b="1">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7"/>
          <p:cNvSpPr/>
          <p:nvPr/>
        </p:nvSpPr>
        <p:spPr>
          <a:xfrm>
            <a:off x="0" y="0"/>
            <a:ext cx="1889100" cy="5143500"/>
          </a:xfrm>
          <a:prstGeom prst="rect">
            <a:avLst/>
          </a:prstGeom>
          <a:solidFill>
            <a:srgbClr val="F5B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7"/>
          <p:cNvSpPr txBox="1"/>
          <p:nvPr/>
        </p:nvSpPr>
        <p:spPr>
          <a:xfrm>
            <a:off x="-150" y="747625"/>
            <a:ext cx="1889100" cy="18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333333"/>
                </a:solidFill>
                <a:latin typeface="Poppins"/>
                <a:ea typeface="Poppins"/>
                <a:cs typeface="Poppins"/>
                <a:sym typeface="Poppins"/>
              </a:rPr>
              <a:t>User Research Round 2 </a:t>
            </a:r>
            <a:r>
              <a:rPr b="1" lang="en-GB" sz="2000">
                <a:solidFill>
                  <a:srgbClr val="333333"/>
                </a:solidFill>
                <a:latin typeface="Poppins"/>
                <a:ea typeface="Poppins"/>
                <a:cs typeface="Poppins"/>
                <a:sym typeface="Poppins"/>
              </a:rPr>
              <a:t>  </a:t>
            </a:r>
            <a:endParaRPr b="1" sz="2000">
              <a:solidFill>
                <a:srgbClr val="333333"/>
              </a:solidFill>
              <a:latin typeface="Poppins"/>
              <a:ea typeface="Poppins"/>
              <a:cs typeface="Poppins"/>
              <a:sym typeface="Poppins"/>
            </a:endParaRPr>
          </a:p>
        </p:txBody>
      </p:sp>
      <p:sp>
        <p:nvSpPr>
          <p:cNvPr id="269" name="Google Shape;269;p27"/>
          <p:cNvSpPr txBox="1"/>
          <p:nvPr/>
        </p:nvSpPr>
        <p:spPr>
          <a:xfrm>
            <a:off x="1975300" y="227800"/>
            <a:ext cx="5350200" cy="489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150">
                <a:solidFill>
                  <a:schemeClr val="dk1"/>
                </a:solidFill>
                <a:latin typeface="Poppins"/>
                <a:ea typeface="Poppins"/>
                <a:cs typeface="Poppins"/>
                <a:sym typeface="Poppins"/>
              </a:rPr>
              <a:t>The first round of in-person sessions has taken place. We now want to meet once again with licence holders in person.</a:t>
            </a:r>
            <a:endParaRPr sz="1150">
              <a:solidFill>
                <a:schemeClr val="dk1"/>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sz="1150">
              <a:solidFill>
                <a:schemeClr val="dk1"/>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b="1" lang="en-GB" sz="1150">
                <a:solidFill>
                  <a:schemeClr val="dk1"/>
                </a:solidFill>
                <a:latin typeface="Poppins"/>
                <a:ea typeface="Poppins"/>
                <a:cs typeface="Poppins"/>
                <a:sym typeface="Poppins"/>
              </a:rPr>
              <a:t>We need to meet:</a:t>
            </a:r>
            <a:endParaRPr b="1" sz="1150">
              <a:solidFill>
                <a:schemeClr val="dk1"/>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sz="1150">
              <a:solidFill>
                <a:schemeClr val="dk1"/>
              </a:solidFill>
              <a:latin typeface="Poppins"/>
              <a:ea typeface="Poppins"/>
              <a:cs typeface="Poppins"/>
              <a:sym typeface="Poppins"/>
            </a:endParaRPr>
          </a:p>
          <a:p>
            <a:pPr indent="-301625" lvl="0" marL="457200" rtl="0" algn="l">
              <a:lnSpc>
                <a:spcPct val="100000"/>
              </a:lnSpc>
              <a:spcBef>
                <a:spcPts val="0"/>
              </a:spcBef>
              <a:spcAft>
                <a:spcPts val="0"/>
              </a:spcAft>
              <a:buClr>
                <a:schemeClr val="dk1"/>
              </a:buClr>
              <a:buSzPts val="1150"/>
              <a:buFont typeface="Poppins"/>
              <a:buChar char="●"/>
            </a:pPr>
            <a:r>
              <a:rPr lang="en-GB" sz="1150">
                <a:solidFill>
                  <a:schemeClr val="dk1"/>
                </a:solidFill>
                <a:latin typeface="Poppins"/>
                <a:ea typeface="Poppins"/>
                <a:cs typeface="Poppins"/>
                <a:sym typeface="Poppins"/>
              </a:rPr>
              <a:t>low digital users</a:t>
            </a:r>
            <a:endParaRPr sz="1150">
              <a:solidFill>
                <a:schemeClr val="dk1"/>
              </a:solidFill>
              <a:latin typeface="Poppins"/>
              <a:ea typeface="Poppins"/>
              <a:cs typeface="Poppins"/>
              <a:sym typeface="Poppins"/>
            </a:endParaRPr>
          </a:p>
          <a:p>
            <a:pPr indent="-301625" lvl="0" marL="457200" rtl="0" algn="l">
              <a:lnSpc>
                <a:spcPct val="100000"/>
              </a:lnSpc>
              <a:spcBef>
                <a:spcPts val="0"/>
              </a:spcBef>
              <a:spcAft>
                <a:spcPts val="0"/>
              </a:spcAft>
              <a:buClr>
                <a:schemeClr val="dk1"/>
              </a:buClr>
              <a:buSzPts val="1150"/>
              <a:buFont typeface="Poppins"/>
              <a:buChar char="●"/>
            </a:pPr>
            <a:r>
              <a:rPr lang="en-GB" sz="1150">
                <a:solidFill>
                  <a:schemeClr val="dk1"/>
                </a:solidFill>
                <a:latin typeface="Poppins"/>
                <a:ea typeface="Poppins"/>
                <a:cs typeface="Poppins"/>
                <a:sym typeface="Poppins"/>
              </a:rPr>
              <a:t>licence holders with English as a second language</a:t>
            </a:r>
            <a:endParaRPr sz="1150">
              <a:solidFill>
                <a:schemeClr val="dk1"/>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sz="1150">
              <a:solidFill>
                <a:schemeClr val="dk1"/>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en-GB" sz="1150">
                <a:solidFill>
                  <a:schemeClr val="dk1"/>
                </a:solidFill>
                <a:latin typeface="Poppins"/>
                <a:ea typeface="Poppins"/>
                <a:cs typeface="Poppins"/>
                <a:sym typeface="Poppins"/>
              </a:rPr>
              <a:t>Low digital licence holders are a large number of the driver populous in all three council areas.</a:t>
            </a:r>
            <a:endParaRPr sz="1150">
              <a:solidFill>
                <a:schemeClr val="dk1"/>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sz="1150">
              <a:solidFill>
                <a:schemeClr val="dk1"/>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en-GB" sz="1150">
                <a:solidFill>
                  <a:schemeClr val="dk1"/>
                </a:solidFill>
                <a:latin typeface="Poppins"/>
                <a:ea typeface="Poppins"/>
                <a:cs typeface="Poppins"/>
                <a:sym typeface="Poppins"/>
              </a:rPr>
              <a:t>This was confirmed with drivers who have indicated that joining a remote session wouldn’t be possible. With this in mind, we have decided a</a:t>
            </a:r>
            <a:r>
              <a:rPr b="1" lang="en-GB" sz="1150">
                <a:solidFill>
                  <a:schemeClr val="dk1"/>
                </a:solidFill>
                <a:latin typeface="Poppins"/>
                <a:ea typeface="Poppins"/>
                <a:cs typeface="Poppins"/>
                <a:sym typeface="Poppins"/>
              </a:rPr>
              <a:t> plan of action.</a:t>
            </a:r>
            <a:endParaRPr b="1" sz="1150">
              <a:solidFill>
                <a:schemeClr val="dk1"/>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sz="1150">
              <a:solidFill>
                <a:schemeClr val="dk1"/>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en-GB" sz="1150">
                <a:solidFill>
                  <a:schemeClr val="dk1"/>
                </a:solidFill>
                <a:latin typeface="Poppins"/>
                <a:ea typeface="Poppins"/>
                <a:cs typeface="Poppins"/>
                <a:sym typeface="Poppins"/>
              </a:rPr>
              <a:t>We are planning to divide our time to cover in-person council-based and rank visits in each council area.</a:t>
            </a:r>
            <a:endParaRPr sz="1150">
              <a:solidFill>
                <a:schemeClr val="dk1"/>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sz="1150">
              <a:solidFill>
                <a:schemeClr val="dk1"/>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en-GB" sz="1150">
                <a:solidFill>
                  <a:schemeClr val="dk1"/>
                </a:solidFill>
                <a:latin typeface="Poppins"/>
                <a:ea typeface="Poppins"/>
                <a:cs typeface="Poppins"/>
                <a:sym typeface="Poppins"/>
              </a:rPr>
              <a:t>We are also creating a prototype to test with participants. </a:t>
            </a:r>
            <a:endParaRPr sz="1150">
              <a:solidFill>
                <a:schemeClr val="dk1"/>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sz="115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GB" sz="1150">
                <a:solidFill>
                  <a:schemeClr val="dk1"/>
                </a:solidFill>
                <a:latin typeface="Poppins"/>
                <a:ea typeface="Poppins"/>
                <a:cs typeface="Poppins"/>
                <a:sym typeface="Poppins"/>
              </a:rPr>
              <a:t>This prototype test will help us to </a:t>
            </a:r>
            <a:r>
              <a:rPr b="1" lang="en-GB" sz="1150">
                <a:solidFill>
                  <a:schemeClr val="dk1"/>
                </a:solidFill>
                <a:latin typeface="Poppins"/>
                <a:ea typeface="Poppins"/>
                <a:cs typeface="Poppins"/>
                <a:sym typeface="Poppins"/>
              </a:rPr>
              <a:t>understand the </a:t>
            </a:r>
            <a:br>
              <a:rPr b="1" lang="en-GB" sz="1150">
                <a:solidFill>
                  <a:schemeClr val="dk1"/>
                </a:solidFill>
                <a:latin typeface="Poppins"/>
                <a:ea typeface="Poppins"/>
                <a:cs typeface="Poppins"/>
                <a:sym typeface="Poppins"/>
              </a:rPr>
            </a:br>
            <a:r>
              <a:rPr b="1" lang="en-GB" sz="1150">
                <a:solidFill>
                  <a:schemeClr val="dk1"/>
                </a:solidFill>
                <a:latin typeface="Poppins"/>
                <a:ea typeface="Poppins"/>
                <a:cs typeface="Poppins"/>
                <a:sym typeface="Poppins"/>
              </a:rPr>
              <a:t>differences</a:t>
            </a:r>
            <a:r>
              <a:rPr lang="en-GB" sz="1150">
                <a:solidFill>
                  <a:schemeClr val="dk1"/>
                </a:solidFill>
                <a:latin typeface="Poppins"/>
                <a:ea typeface="Poppins"/>
                <a:cs typeface="Poppins"/>
                <a:sym typeface="Poppins"/>
              </a:rPr>
              <a:t> in interpretation, ideology and understanding </a:t>
            </a:r>
            <a:br>
              <a:rPr lang="en-GB" sz="1150">
                <a:solidFill>
                  <a:schemeClr val="dk1"/>
                </a:solidFill>
                <a:latin typeface="Poppins"/>
                <a:ea typeface="Poppins"/>
                <a:cs typeface="Poppins"/>
                <a:sym typeface="Poppins"/>
              </a:rPr>
            </a:br>
            <a:r>
              <a:rPr lang="en-GB" sz="1150">
                <a:solidFill>
                  <a:schemeClr val="dk1"/>
                </a:solidFill>
                <a:latin typeface="Poppins"/>
                <a:ea typeface="Poppins"/>
                <a:cs typeface="Poppins"/>
                <a:sym typeface="Poppins"/>
              </a:rPr>
              <a:t>of a potential service - between licence holders.</a:t>
            </a:r>
            <a:endParaRPr sz="1150">
              <a:solidFill>
                <a:schemeClr val="dk1"/>
              </a:solidFill>
              <a:latin typeface="Poppins"/>
              <a:ea typeface="Poppins"/>
              <a:cs typeface="Poppins"/>
              <a:sym typeface="Poppins"/>
            </a:endParaRPr>
          </a:p>
        </p:txBody>
      </p:sp>
      <p:pic>
        <p:nvPicPr>
          <p:cNvPr id="270" name="Google Shape;270;p27"/>
          <p:cNvPicPr preferRelativeResize="0"/>
          <p:nvPr/>
        </p:nvPicPr>
        <p:blipFill>
          <a:blip r:embed="rId3">
            <a:alphaModFix/>
          </a:blip>
          <a:stretch>
            <a:fillRect/>
          </a:stretch>
        </p:blipFill>
        <p:spPr>
          <a:xfrm>
            <a:off x="8516220" y="162792"/>
            <a:ext cx="486000" cy="486000"/>
          </a:xfrm>
          <a:prstGeom prst="ellipse">
            <a:avLst/>
          </a:prstGeom>
          <a:noFill/>
          <a:ln>
            <a:noFill/>
          </a:ln>
        </p:spPr>
      </p:pic>
      <p:pic>
        <p:nvPicPr>
          <p:cNvPr id="271" name="Google Shape;271;p27"/>
          <p:cNvPicPr preferRelativeResize="0"/>
          <p:nvPr/>
        </p:nvPicPr>
        <p:blipFill>
          <a:blip r:embed="rId4">
            <a:alphaModFix/>
          </a:blip>
          <a:stretch>
            <a:fillRect/>
          </a:stretch>
        </p:blipFill>
        <p:spPr>
          <a:xfrm>
            <a:off x="8509371" y="159804"/>
            <a:ext cx="486000" cy="486000"/>
          </a:xfrm>
          <a:prstGeom prst="ellipse">
            <a:avLst/>
          </a:prstGeom>
          <a:noFill/>
          <a:ln>
            <a:noFill/>
          </a:ln>
        </p:spPr>
      </p:pic>
      <p:pic>
        <p:nvPicPr>
          <p:cNvPr id="272" name="Google Shape;272;p27"/>
          <p:cNvPicPr preferRelativeResize="0"/>
          <p:nvPr/>
        </p:nvPicPr>
        <p:blipFill rotWithShape="1">
          <a:blip r:embed="rId5">
            <a:alphaModFix/>
          </a:blip>
          <a:srcRect b="2257" l="0" r="26605" t="0"/>
          <a:stretch/>
        </p:blipFill>
        <p:spPr>
          <a:xfrm>
            <a:off x="6456375" y="2026775"/>
            <a:ext cx="2687624" cy="31167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8"/>
          <p:cNvSpPr/>
          <p:nvPr/>
        </p:nvSpPr>
        <p:spPr>
          <a:xfrm>
            <a:off x="0" y="0"/>
            <a:ext cx="1889100" cy="5143500"/>
          </a:xfrm>
          <a:prstGeom prst="rect">
            <a:avLst/>
          </a:prstGeom>
          <a:solidFill>
            <a:srgbClr val="F5B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8"/>
          <p:cNvSpPr txBox="1"/>
          <p:nvPr/>
        </p:nvSpPr>
        <p:spPr>
          <a:xfrm>
            <a:off x="-150" y="747625"/>
            <a:ext cx="1889100" cy="18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333333"/>
                </a:solidFill>
                <a:latin typeface="Poppins"/>
                <a:ea typeface="Poppins"/>
                <a:cs typeface="Poppins"/>
                <a:sym typeface="Poppins"/>
              </a:rPr>
              <a:t>Ideation Workshop   </a:t>
            </a:r>
            <a:endParaRPr b="1" sz="2000">
              <a:solidFill>
                <a:srgbClr val="333333"/>
              </a:solidFill>
              <a:latin typeface="Poppins"/>
              <a:ea typeface="Poppins"/>
              <a:cs typeface="Poppins"/>
              <a:sym typeface="Poppins"/>
            </a:endParaRPr>
          </a:p>
        </p:txBody>
      </p:sp>
      <p:pic>
        <p:nvPicPr>
          <p:cNvPr id="279" name="Google Shape;279;p28"/>
          <p:cNvPicPr preferRelativeResize="0"/>
          <p:nvPr/>
        </p:nvPicPr>
        <p:blipFill>
          <a:blip r:embed="rId3">
            <a:alphaModFix/>
          </a:blip>
          <a:stretch>
            <a:fillRect/>
          </a:stretch>
        </p:blipFill>
        <p:spPr>
          <a:xfrm>
            <a:off x="8509371" y="159804"/>
            <a:ext cx="486000" cy="486000"/>
          </a:xfrm>
          <a:prstGeom prst="ellipse">
            <a:avLst/>
          </a:prstGeom>
          <a:noFill/>
          <a:ln>
            <a:noFill/>
          </a:ln>
        </p:spPr>
      </p:pic>
      <p:pic>
        <p:nvPicPr>
          <p:cNvPr id="280" name="Google Shape;280;p28"/>
          <p:cNvPicPr preferRelativeResize="0"/>
          <p:nvPr/>
        </p:nvPicPr>
        <p:blipFill>
          <a:blip r:embed="rId4">
            <a:alphaModFix/>
          </a:blip>
          <a:stretch>
            <a:fillRect/>
          </a:stretch>
        </p:blipFill>
        <p:spPr>
          <a:xfrm>
            <a:off x="2011525" y="159800"/>
            <a:ext cx="4864451" cy="3540375"/>
          </a:xfrm>
          <a:prstGeom prst="rect">
            <a:avLst/>
          </a:prstGeom>
          <a:noFill/>
          <a:ln>
            <a:noFill/>
          </a:ln>
        </p:spPr>
      </p:pic>
      <p:pic>
        <p:nvPicPr>
          <p:cNvPr id="281" name="Google Shape;281;p28"/>
          <p:cNvPicPr preferRelativeResize="0"/>
          <p:nvPr/>
        </p:nvPicPr>
        <p:blipFill rotWithShape="1">
          <a:blip r:embed="rId5">
            <a:alphaModFix/>
          </a:blip>
          <a:srcRect b="2510" l="13335" r="24171" t="5855"/>
          <a:stretch/>
        </p:blipFill>
        <p:spPr>
          <a:xfrm>
            <a:off x="3961650" y="2212050"/>
            <a:ext cx="4588349" cy="2637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DC81"/>
        </a:solidFill>
      </p:bgPr>
    </p:bg>
    <p:spTree>
      <p:nvGrpSpPr>
        <p:cNvPr id="285" name="Shape 285"/>
        <p:cNvGrpSpPr/>
        <p:nvPr/>
      </p:nvGrpSpPr>
      <p:grpSpPr>
        <a:xfrm>
          <a:off x="0" y="0"/>
          <a:ext cx="0" cy="0"/>
          <a:chOff x="0" y="0"/>
          <a:chExt cx="0" cy="0"/>
        </a:xfrm>
      </p:grpSpPr>
      <p:sp>
        <p:nvSpPr>
          <p:cNvPr id="286" name="Google Shape;286;p29"/>
          <p:cNvSpPr txBox="1"/>
          <p:nvPr/>
        </p:nvSpPr>
        <p:spPr>
          <a:xfrm>
            <a:off x="360000" y="388075"/>
            <a:ext cx="7287000" cy="53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3000">
                <a:solidFill>
                  <a:srgbClr val="333333"/>
                </a:solidFill>
                <a:latin typeface="Poppins"/>
                <a:ea typeface="Poppins"/>
                <a:cs typeface="Poppins"/>
                <a:sym typeface="Poppins"/>
              </a:rPr>
              <a:t>Next Sprint Focus  </a:t>
            </a:r>
            <a:endParaRPr b="1" sz="3000">
              <a:solidFill>
                <a:srgbClr val="333333"/>
              </a:solidFill>
              <a:latin typeface="Poppins"/>
              <a:ea typeface="Poppins"/>
              <a:cs typeface="Poppins"/>
              <a:sym typeface="Poppins"/>
            </a:endParaRPr>
          </a:p>
        </p:txBody>
      </p:sp>
      <p:sp>
        <p:nvSpPr>
          <p:cNvPr id="287" name="Google Shape;287;p29"/>
          <p:cNvSpPr txBox="1"/>
          <p:nvPr/>
        </p:nvSpPr>
        <p:spPr>
          <a:xfrm>
            <a:off x="750600" y="1260000"/>
            <a:ext cx="50808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600"/>
              </a:spcAft>
              <a:buNone/>
            </a:pPr>
            <a:r>
              <a:rPr lang="en-GB">
                <a:solidFill>
                  <a:srgbClr val="333333"/>
                </a:solidFill>
                <a:latin typeface="Poppins Medium"/>
                <a:ea typeface="Poppins Medium"/>
                <a:cs typeface="Poppins Medium"/>
                <a:sym typeface="Poppins Medium"/>
              </a:rPr>
              <a:t>Prototype Design and Build  </a:t>
            </a:r>
            <a:endParaRPr>
              <a:solidFill>
                <a:srgbClr val="333333"/>
              </a:solidFill>
              <a:latin typeface="Poppins Medium"/>
              <a:ea typeface="Poppins Medium"/>
              <a:cs typeface="Poppins Medium"/>
              <a:sym typeface="Poppins Medium"/>
            </a:endParaRPr>
          </a:p>
        </p:txBody>
      </p:sp>
      <p:sp>
        <p:nvSpPr>
          <p:cNvPr id="288" name="Google Shape;288;p29"/>
          <p:cNvSpPr txBox="1"/>
          <p:nvPr/>
        </p:nvSpPr>
        <p:spPr>
          <a:xfrm>
            <a:off x="190500" y="1152525"/>
            <a:ext cx="7143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4000">
                <a:solidFill>
                  <a:srgbClr val="FFFFFF"/>
                </a:solidFill>
                <a:latin typeface="Poppins"/>
                <a:ea typeface="Poppins"/>
                <a:cs typeface="Poppins"/>
                <a:sym typeface="Poppins"/>
              </a:rPr>
              <a:t>1</a:t>
            </a:r>
            <a:r>
              <a:rPr lang="en-GB" sz="4000">
                <a:solidFill>
                  <a:srgbClr val="F5B80D"/>
                </a:solidFill>
                <a:latin typeface="Poppins"/>
                <a:ea typeface="Poppins"/>
                <a:cs typeface="Poppins"/>
                <a:sym typeface="Poppins"/>
              </a:rPr>
              <a:t> </a:t>
            </a:r>
            <a:endParaRPr sz="4000">
              <a:latin typeface="Poppins"/>
              <a:ea typeface="Poppins"/>
              <a:cs typeface="Poppins"/>
              <a:sym typeface="Poppins"/>
            </a:endParaRPr>
          </a:p>
        </p:txBody>
      </p:sp>
      <p:sp>
        <p:nvSpPr>
          <p:cNvPr id="289" name="Google Shape;289;p29"/>
          <p:cNvSpPr txBox="1"/>
          <p:nvPr/>
        </p:nvSpPr>
        <p:spPr>
          <a:xfrm>
            <a:off x="117925" y="2291450"/>
            <a:ext cx="7143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GB" sz="4000">
                <a:solidFill>
                  <a:srgbClr val="FFFFFF"/>
                </a:solidFill>
                <a:latin typeface="Poppins"/>
                <a:ea typeface="Poppins"/>
                <a:cs typeface="Poppins"/>
                <a:sym typeface="Poppins"/>
              </a:rPr>
              <a:t>2</a:t>
            </a:r>
            <a:endParaRPr sz="100"/>
          </a:p>
        </p:txBody>
      </p:sp>
      <p:sp>
        <p:nvSpPr>
          <p:cNvPr id="290" name="Google Shape;290;p29"/>
          <p:cNvSpPr txBox="1"/>
          <p:nvPr/>
        </p:nvSpPr>
        <p:spPr>
          <a:xfrm>
            <a:off x="750600" y="2416325"/>
            <a:ext cx="3821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600"/>
              </a:spcAft>
              <a:buNone/>
            </a:pPr>
            <a:r>
              <a:rPr lang="en-GB">
                <a:solidFill>
                  <a:srgbClr val="333333"/>
                </a:solidFill>
                <a:latin typeface="Poppins Medium"/>
                <a:ea typeface="Poppins Medium"/>
                <a:cs typeface="Poppins Medium"/>
                <a:sym typeface="Poppins Medium"/>
              </a:rPr>
              <a:t>Prototype Testing Preparation</a:t>
            </a:r>
            <a:r>
              <a:rPr lang="en-GB">
                <a:solidFill>
                  <a:srgbClr val="333333"/>
                </a:solidFill>
                <a:latin typeface="Poppins Medium"/>
                <a:ea typeface="Poppins Medium"/>
                <a:cs typeface="Poppins Medium"/>
                <a:sym typeface="Poppins Medium"/>
              </a:rPr>
              <a:t> </a:t>
            </a:r>
            <a:endParaRPr>
              <a:solidFill>
                <a:srgbClr val="333333"/>
              </a:solidFill>
              <a:latin typeface="Poppins Medium"/>
              <a:ea typeface="Poppins Medium"/>
              <a:cs typeface="Poppins Medium"/>
              <a:sym typeface="Poppins Medium"/>
            </a:endParaRPr>
          </a:p>
        </p:txBody>
      </p:sp>
      <p:pic>
        <p:nvPicPr>
          <p:cNvPr id="291" name="Google Shape;291;p29"/>
          <p:cNvPicPr preferRelativeResize="0"/>
          <p:nvPr/>
        </p:nvPicPr>
        <p:blipFill>
          <a:blip r:embed="rId3">
            <a:alphaModFix/>
          </a:blip>
          <a:stretch>
            <a:fillRect/>
          </a:stretch>
        </p:blipFill>
        <p:spPr>
          <a:xfrm>
            <a:off x="8509371" y="159804"/>
            <a:ext cx="486000" cy="486000"/>
          </a:xfrm>
          <a:prstGeom prst="ellipse">
            <a:avLst/>
          </a:prstGeom>
          <a:noFill/>
          <a:ln>
            <a:noFill/>
          </a:ln>
        </p:spPr>
      </p:pic>
      <p:sp>
        <p:nvSpPr>
          <p:cNvPr id="292" name="Google Shape;292;p29"/>
          <p:cNvSpPr txBox="1"/>
          <p:nvPr/>
        </p:nvSpPr>
        <p:spPr>
          <a:xfrm>
            <a:off x="672675" y="2816525"/>
            <a:ext cx="4728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50">
                <a:solidFill>
                  <a:schemeClr val="dk1"/>
                </a:solidFill>
                <a:latin typeface="Poppins"/>
                <a:ea typeface="Poppins"/>
                <a:cs typeface="Poppins"/>
                <a:sym typeface="Poppins"/>
              </a:rPr>
              <a:t>Basingstoke </a:t>
            </a:r>
            <a:r>
              <a:rPr b="1" lang="en-GB" sz="1150">
                <a:solidFill>
                  <a:schemeClr val="dk1"/>
                </a:solidFill>
                <a:latin typeface="Poppins"/>
                <a:ea typeface="Poppins"/>
                <a:cs typeface="Poppins"/>
                <a:sym typeface="Poppins"/>
              </a:rPr>
              <a:t>Thursday 14th</a:t>
            </a:r>
            <a:r>
              <a:rPr lang="en-GB" sz="1150">
                <a:solidFill>
                  <a:schemeClr val="dk1"/>
                </a:solidFill>
                <a:latin typeface="Poppins"/>
                <a:ea typeface="Poppins"/>
                <a:cs typeface="Poppins"/>
                <a:sym typeface="Poppins"/>
              </a:rPr>
              <a:t> Sept, Rushmoor </a:t>
            </a:r>
            <a:r>
              <a:rPr b="1" lang="en-GB" sz="1150">
                <a:solidFill>
                  <a:schemeClr val="dk1"/>
                </a:solidFill>
                <a:latin typeface="Poppins"/>
                <a:ea typeface="Poppins"/>
                <a:cs typeface="Poppins"/>
                <a:sym typeface="Poppins"/>
              </a:rPr>
              <a:t>Friday 15th</a:t>
            </a:r>
            <a:r>
              <a:rPr lang="en-GB" sz="1150">
                <a:solidFill>
                  <a:schemeClr val="dk1"/>
                </a:solidFill>
                <a:latin typeface="Poppins"/>
                <a:ea typeface="Poppins"/>
                <a:cs typeface="Poppins"/>
                <a:sym typeface="Poppins"/>
              </a:rPr>
              <a:t> and North Tyneside </a:t>
            </a:r>
            <a:r>
              <a:rPr b="1" lang="en-GB" sz="1150">
                <a:solidFill>
                  <a:schemeClr val="dk1"/>
                </a:solidFill>
                <a:latin typeface="Poppins"/>
                <a:ea typeface="Poppins"/>
                <a:cs typeface="Poppins"/>
                <a:sym typeface="Poppins"/>
              </a:rPr>
              <a:t>Tuesday 19th</a:t>
            </a:r>
            <a:endParaRPr b="1" sz="1150">
              <a:solidFill>
                <a:schemeClr val="dk1"/>
              </a:solidFill>
              <a:latin typeface="Poppins"/>
              <a:ea typeface="Poppins"/>
              <a:cs typeface="Poppins"/>
              <a:sym typeface="Poppins"/>
            </a:endParaRPr>
          </a:p>
        </p:txBody>
      </p:sp>
      <p:sp>
        <p:nvSpPr>
          <p:cNvPr id="293" name="Google Shape;293;p29"/>
          <p:cNvSpPr txBox="1"/>
          <p:nvPr/>
        </p:nvSpPr>
        <p:spPr>
          <a:xfrm>
            <a:off x="672675" y="1660200"/>
            <a:ext cx="4650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50">
                <a:solidFill>
                  <a:schemeClr val="dk1"/>
                </a:solidFill>
                <a:latin typeface="Poppins"/>
                <a:ea typeface="Poppins"/>
                <a:cs typeface="Poppins"/>
                <a:sym typeface="Poppins"/>
              </a:rPr>
              <a:t>Creating a </a:t>
            </a:r>
            <a:r>
              <a:rPr b="1" lang="en-GB" sz="1150">
                <a:solidFill>
                  <a:schemeClr val="dk1"/>
                </a:solidFill>
                <a:latin typeface="Poppins"/>
                <a:ea typeface="Poppins"/>
                <a:cs typeface="Poppins"/>
                <a:sym typeface="Poppins"/>
              </a:rPr>
              <a:t>Figma</a:t>
            </a:r>
            <a:r>
              <a:rPr lang="en-GB" sz="1150">
                <a:solidFill>
                  <a:schemeClr val="dk1"/>
                </a:solidFill>
                <a:latin typeface="Poppins"/>
                <a:ea typeface="Poppins"/>
                <a:cs typeface="Poppins"/>
                <a:sym typeface="Poppins"/>
              </a:rPr>
              <a:t> prototype for testing with license holders, incorporating </a:t>
            </a:r>
            <a:r>
              <a:rPr b="1" lang="en-GB" sz="1150">
                <a:solidFill>
                  <a:schemeClr val="dk1"/>
                </a:solidFill>
                <a:latin typeface="Poppins"/>
                <a:ea typeface="Poppins"/>
                <a:cs typeface="Poppins"/>
                <a:sym typeface="Poppins"/>
              </a:rPr>
              <a:t>feedback</a:t>
            </a:r>
            <a:r>
              <a:rPr lang="en-GB" sz="1150">
                <a:solidFill>
                  <a:schemeClr val="dk1"/>
                </a:solidFill>
                <a:latin typeface="Poppins"/>
                <a:ea typeface="Poppins"/>
                <a:cs typeface="Poppins"/>
                <a:sym typeface="Poppins"/>
              </a:rPr>
              <a:t> and </a:t>
            </a:r>
            <a:r>
              <a:rPr b="1" lang="en-GB" sz="1150">
                <a:solidFill>
                  <a:schemeClr val="dk1"/>
                </a:solidFill>
                <a:latin typeface="Poppins"/>
                <a:ea typeface="Poppins"/>
                <a:cs typeface="Poppins"/>
                <a:sym typeface="Poppins"/>
              </a:rPr>
              <a:t>ideas</a:t>
            </a:r>
            <a:r>
              <a:rPr lang="en-GB" sz="1150">
                <a:solidFill>
                  <a:schemeClr val="dk1"/>
                </a:solidFill>
                <a:latin typeface="Poppins"/>
                <a:ea typeface="Poppins"/>
                <a:cs typeface="Poppins"/>
                <a:sym typeface="Poppins"/>
              </a:rPr>
              <a:t> from round 1</a:t>
            </a:r>
            <a:endParaRPr sz="1150">
              <a:solidFill>
                <a:schemeClr val="dk1"/>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30"/>
          <p:cNvPicPr preferRelativeResize="0"/>
          <p:nvPr/>
        </p:nvPicPr>
        <p:blipFill>
          <a:blip r:embed="rId3">
            <a:alphaModFix/>
          </a:blip>
          <a:stretch>
            <a:fillRect/>
          </a:stretch>
        </p:blipFill>
        <p:spPr>
          <a:xfrm>
            <a:off x="122200" y="1886829"/>
            <a:ext cx="8727148" cy="3055345"/>
          </a:xfrm>
          <a:prstGeom prst="rect">
            <a:avLst/>
          </a:prstGeom>
          <a:noFill/>
          <a:ln>
            <a:noFill/>
          </a:ln>
        </p:spPr>
      </p:pic>
      <p:sp>
        <p:nvSpPr>
          <p:cNvPr id="299" name="Google Shape;299;p30"/>
          <p:cNvSpPr/>
          <p:nvPr/>
        </p:nvSpPr>
        <p:spPr>
          <a:xfrm>
            <a:off x="0" y="0"/>
            <a:ext cx="9144000" cy="1045800"/>
          </a:xfrm>
          <a:prstGeom prst="rect">
            <a:avLst/>
          </a:prstGeom>
          <a:solidFill>
            <a:srgbClr val="F5B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0"/>
          <p:cNvSpPr txBox="1"/>
          <p:nvPr>
            <p:ph type="ctrTitle"/>
          </p:nvPr>
        </p:nvSpPr>
        <p:spPr>
          <a:xfrm>
            <a:off x="337575" y="141600"/>
            <a:ext cx="7287000" cy="76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2700">
                <a:solidFill>
                  <a:srgbClr val="333333"/>
                </a:solidFill>
                <a:latin typeface="Poppins"/>
                <a:ea typeface="Poppins"/>
                <a:cs typeface="Poppins"/>
                <a:sym typeface="Poppins"/>
              </a:rPr>
              <a:t>Delivery plan</a:t>
            </a:r>
            <a:endParaRPr b="1" sz="3000">
              <a:solidFill>
                <a:srgbClr val="333333"/>
              </a:solidFill>
              <a:latin typeface="Poppins"/>
              <a:ea typeface="Poppins"/>
              <a:cs typeface="Poppins"/>
              <a:sym typeface="Poppins"/>
            </a:endParaRPr>
          </a:p>
        </p:txBody>
      </p:sp>
      <p:pic>
        <p:nvPicPr>
          <p:cNvPr id="301" name="Google Shape;301;p30"/>
          <p:cNvPicPr preferRelativeResize="0"/>
          <p:nvPr/>
        </p:nvPicPr>
        <p:blipFill>
          <a:blip r:embed="rId4">
            <a:alphaModFix/>
          </a:blip>
          <a:stretch>
            <a:fillRect/>
          </a:stretch>
        </p:blipFill>
        <p:spPr>
          <a:xfrm>
            <a:off x="5867703" y="1383000"/>
            <a:ext cx="486000" cy="574650"/>
          </a:xfrm>
          <a:prstGeom prst="rect">
            <a:avLst/>
          </a:prstGeom>
          <a:noFill/>
          <a:ln>
            <a:noFill/>
          </a:ln>
        </p:spPr>
      </p:pic>
      <p:sp>
        <p:nvSpPr>
          <p:cNvPr id="302" name="Google Shape;302;p30"/>
          <p:cNvSpPr txBox="1"/>
          <p:nvPr/>
        </p:nvSpPr>
        <p:spPr>
          <a:xfrm>
            <a:off x="5867703" y="1083000"/>
            <a:ext cx="951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333333"/>
                </a:solidFill>
                <a:latin typeface="Poppins Medium"/>
                <a:ea typeface="Poppins Medium"/>
                <a:cs typeface="Poppins Medium"/>
                <a:sym typeface="Poppins Medium"/>
              </a:rPr>
              <a:t>We’re here</a:t>
            </a:r>
            <a:endParaRPr sz="1100">
              <a:solidFill>
                <a:srgbClr val="333333"/>
              </a:solidFill>
              <a:latin typeface="Poppins Medium"/>
              <a:ea typeface="Poppins Medium"/>
              <a:cs typeface="Poppins Medium"/>
              <a:sym typeface="Poppins Medium"/>
            </a:endParaRPr>
          </a:p>
        </p:txBody>
      </p:sp>
      <p:pic>
        <p:nvPicPr>
          <p:cNvPr id="303" name="Google Shape;303;p30"/>
          <p:cNvPicPr preferRelativeResize="0"/>
          <p:nvPr/>
        </p:nvPicPr>
        <p:blipFill>
          <a:blip r:embed="rId5">
            <a:alphaModFix/>
          </a:blip>
          <a:stretch>
            <a:fillRect/>
          </a:stretch>
        </p:blipFill>
        <p:spPr>
          <a:xfrm>
            <a:off x="8508270" y="180000"/>
            <a:ext cx="387900" cy="387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80D"/>
        </a:solidFill>
      </p:bgPr>
    </p:bg>
    <p:spTree>
      <p:nvGrpSpPr>
        <p:cNvPr id="307" name="Shape 307"/>
        <p:cNvGrpSpPr/>
        <p:nvPr/>
      </p:nvGrpSpPr>
      <p:grpSpPr>
        <a:xfrm>
          <a:off x="0" y="0"/>
          <a:ext cx="0" cy="0"/>
          <a:chOff x="0" y="0"/>
          <a:chExt cx="0" cy="0"/>
        </a:xfrm>
      </p:grpSpPr>
      <p:sp>
        <p:nvSpPr>
          <p:cNvPr id="308" name="Google Shape;308;p31"/>
          <p:cNvSpPr txBox="1"/>
          <p:nvPr>
            <p:ph type="ctrTitle"/>
          </p:nvPr>
        </p:nvSpPr>
        <p:spPr>
          <a:xfrm>
            <a:off x="352325" y="911700"/>
            <a:ext cx="5096700" cy="125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3500">
                <a:solidFill>
                  <a:srgbClr val="333333"/>
                </a:solidFill>
                <a:latin typeface="Poppins"/>
                <a:ea typeface="Poppins"/>
                <a:cs typeface="Poppins"/>
                <a:sym typeface="Poppins"/>
              </a:rPr>
              <a:t>Thank you! </a:t>
            </a:r>
            <a:br>
              <a:rPr b="1" lang="en-GB" sz="3500">
                <a:solidFill>
                  <a:srgbClr val="333333"/>
                </a:solidFill>
                <a:latin typeface="Poppins"/>
                <a:ea typeface="Poppins"/>
                <a:cs typeface="Poppins"/>
                <a:sym typeface="Poppins"/>
              </a:rPr>
            </a:br>
            <a:r>
              <a:rPr b="1" lang="en-GB" sz="3500">
                <a:solidFill>
                  <a:srgbClr val="333333"/>
                </a:solidFill>
                <a:latin typeface="Poppins"/>
                <a:ea typeface="Poppins"/>
                <a:cs typeface="Poppins"/>
                <a:sym typeface="Poppins"/>
              </a:rPr>
              <a:t>Q&amp;A</a:t>
            </a:r>
            <a:endParaRPr b="1" sz="3500">
              <a:solidFill>
                <a:srgbClr val="333333"/>
              </a:solidFill>
              <a:latin typeface="Poppins"/>
              <a:ea typeface="Poppins"/>
              <a:cs typeface="Poppins"/>
              <a:sym typeface="Poppins"/>
            </a:endParaRPr>
          </a:p>
        </p:txBody>
      </p:sp>
      <p:pic>
        <p:nvPicPr>
          <p:cNvPr id="309" name="Google Shape;309;p31"/>
          <p:cNvPicPr preferRelativeResize="0"/>
          <p:nvPr/>
        </p:nvPicPr>
        <p:blipFill>
          <a:blip r:embed="rId3">
            <a:alphaModFix/>
          </a:blip>
          <a:stretch>
            <a:fillRect/>
          </a:stretch>
        </p:blipFill>
        <p:spPr>
          <a:xfrm>
            <a:off x="5198038" y="1220150"/>
            <a:ext cx="3505200" cy="2590800"/>
          </a:xfrm>
          <a:prstGeom prst="rect">
            <a:avLst/>
          </a:prstGeom>
          <a:noFill/>
          <a:ln>
            <a:noFill/>
          </a:ln>
        </p:spPr>
      </p:pic>
      <p:sp>
        <p:nvSpPr>
          <p:cNvPr id="310" name="Google Shape;310;p31"/>
          <p:cNvSpPr txBox="1"/>
          <p:nvPr/>
        </p:nvSpPr>
        <p:spPr>
          <a:xfrm>
            <a:off x="450000" y="2980200"/>
            <a:ext cx="4389300" cy="12960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333333"/>
              </a:buClr>
              <a:buSzPts val="1200"/>
              <a:buFont typeface="Poppins"/>
              <a:buChar char="-"/>
            </a:pPr>
            <a:r>
              <a:rPr lang="en-GB" sz="1200">
                <a:solidFill>
                  <a:srgbClr val="333333"/>
                </a:solidFill>
                <a:latin typeface="Poppins"/>
                <a:ea typeface="Poppins"/>
                <a:cs typeface="Poppins"/>
                <a:sym typeface="Poppins"/>
              </a:rPr>
              <a:t>How do you feel about work we reviewed today?</a:t>
            </a:r>
            <a:endParaRPr sz="1200">
              <a:solidFill>
                <a:srgbClr val="333333"/>
              </a:solidFill>
              <a:latin typeface="Poppins"/>
              <a:ea typeface="Poppins"/>
              <a:cs typeface="Poppins"/>
              <a:sym typeface="Poppins"/>
            </a:endParaRPr>
          </a:p>
          <a:p>
            <a:pPr indent="-304800" lvl="0" marL="457200" rtl="0" algn="l">
              <a:lnSpc>
                <a:spcPct val="115000"/>
              </a:lnSpc>
              <a:spcBef>
                <a:spcPts val="0"/>
              </a:spcBef>
              <a:spcAft>
                <a:spcPts val="0"/>
              </a:spcAft>
              <a:buClr>
                <a:srgbClr val="333333"/>
              </a:buClr>
              <a:buSzPts val="1200"/>
              <a:buFont typeface="Poppins"/>
              <a:buChar char="-"/>
            </a:pPr>
            <a:r>
              <a:rPr lang="en-GB" sz="1200">
                <a:solidFill>
                  <a:srgbClr val="333333"/>
                </a:solidFill>
                <a:latin typeface="Poppins"/>
                <a:ea typeface="Poppins"/>
                <a:cs typeface="Poppins"/>
                <a:sym typeface="Poppins"/>
              </a:rPr>
              <a:t>What excites you the most? </a:t>
            </a:r>
            <a:endParaRPr sz="1200">
              <a:solidFill>
                <a:srgbClr val="333333"/>
              </a:solidFill>
              <a:latin typeface="Poppins"/>
              <a:ea typeface="Poppins"/>
              <a:cs typeface="Poppins"/>
              <a:sym typeface="Poppins"/>
            </a:endParaRPr>
          </a:p>
          <a:p>
            <a:pPr indent="-304800" lvl="0" marL="457200" rtl="0" algn="l">
              <a:lnSpc>
                <a:spcPct val="115000"/>
              </a:lnSpc>
              <a:spcBef>
                <a:spcPts val="0"/>
              </a:spcBef>
              <a:spcAft>
                <a:spcPts val="0"/>
              </a:spcAft>
              <a:buClr>
                <a:srgbClr val="333333"/>
              </a:buClr>
              <a:buSzPts val="1200"/>
              <a:buFont typeface="Poppins"/>
              <a:buChar char="-"/>
            </a:pPr>
            <a:r>
              <a:rPr lang="en-GB" sz="1200">
                <a:solidFill>
                  <a:srgbClr val="333333"/>
                </a:solidFill>
                <a:latin typeface="Poppins"/>
                <a:ea typeface="Poppins"/>
                <a:cs typeface="Poppins"/>
                <a:sym typeface="Poppins"/>
              </a:rPr>
              <a:t>What is the one thing you would like to change?</a:t>
            </a:r>
            <a:endParaRPr sz="1200">
              <a:solidFill>
                <a:srgbClr val="333333"/>
              </a:solidFill>
              <a:latin typeface="Poppins"/>
              <a:ea typeface="Poppins"/>
              <a:cs typeface="Poppins"/>
              <a:sym typeface="Poppins"/>
            </a:endParaRPr>
          </a:p>
          <a:p>
            <a:pPr indent="-304800" lvl="0" marL="457200" rtl="0" algn="l">
              <a:lnSpc>
                <a:spcPct val="115000"/>
              </a:lnSpc>
              <a:spcBef>
                <a:spcPts val="0"/>
              </a:spcBef>
              <a:spcAft>
                <a:spcPts val="0"/>
              </a:spcAft>
              <a:buClr>
                <a:srgbClr val="333333"/>
              </a:buClr>
              <a:buSzPts val="1200"/>
              <a:buFont typeface="Poppins"/>
              <a:buChar char="-"/>
            </a:pPr>
            <a:r>
              <a:rPr lang="en-GB" sz="1200">
                <a:solidFill>
                  <a:srgbClr val="333333"/>
                </a:solidFill>
                <a:latin typeface="Poppins"/>
                <a:ea typeface="Poppins"/>
                <a:cs typeface="Poppins"/>
                <a:sym typeface="Poppins"/>
              </a:rPr>
              <a:t>How can we improve future Show&amp;Tells?</a:t>
            </a:r>
            <a:endParaRPr sz="1200">
              <a:solidFill>
                <a:srgbClr val="333333"/>
              </a:solidFill>
              <a:latin typeface="Poppins"/>
              <a:ea typeface="Poppins"/>
              <a:cs typeface="Poppins"/>
              <a:sym typeface="Poppins"/>
            </a:endParaRPr>
          </a:p>
          <a:p>
            <a:pPr indent="0" lvl="0" marL="457200" rtl="0" algn="l">
              <a:lnSpc>
                <a:spcPct val="115000"/>
              </a:lnSpc>
              <a:spcBef>
                <a:spcPts val="600"/>
              </a:spcBef>
              <a:spcAft>
                <a:spcPts val="600"/>
              </a:spcAft>
              <a:buNone/>
            </a:pPr>
            <a:r>
              <a:t/>
            </a:r>
            <a:endParaRPr sz="1200">
              <a:solidFill>
                <a:srgbClr val="333333"/>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
        <p:nvSpPr>
          <p:cNvPr id="66" name="Google Shape;66;p14"/>
          <p:cNvSpPr/>
          <p:nvPr/>
        </p:nvSpPr>
        <p:spPr>
          <a:xfrm>
            <a:off x="0" y="0"/>
            <a:ext cx="9144000" cy="1045800"/>
          </a:xfrm>
          <a:prstGeom prst="rect">
            <a:avLst/>
          </a:prstGeom>
          <a:solidFill>
            <a:srgbClr val="F5B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ph type="ctrTitle"/>
          </p:nvPr>
        </p:nvSpPr>
        <p:spPr>
          <a:xfrm>
            <a:off x="337575" y="141600"/>
            <a:ext cx="8212500" cy="76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3000">
                <a:solidFill>
                  <a:srgbClr val="333333"/>
                </a:solidFill>
                <a:latin typeface="Poppins"/>
                <a:ea typeface="Poppins"/>
                <a:cs typeface="Poppins"/>
                <a:sym typeface="Poppins"/>
              </a:rPr>
              <a:t>Agenda</a:t>
            </a:r>
            <a:endParaRPr b="1" sz="3000">
              <a:solidFill>
                <a:srgbClr val="333333"/>
              </a:solidFill>
              <a:latin typeface="Poppins"/>
              <a:ea typeface="Poppins"/>
              <a:cs typeface="Poppins"/>
              <a:sym typeface="Poppins"/>
            </a:endParaRPr>
          </a:p>
        </p:txBody>
      </p:sp>
      <p:sp>
        <p:nvSpPr>
          <p:cNvPr id="68" name="Google Shape;68;p14"/>
          <p:cNvSpPr txBox="1"/>
          <p:nvPr/>
        </p:nvSpPr>
        <p:spPr>
          <a:xfrm>
            <a:off x="9742550" y="3022800"/>
            <a:ext cx="340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9" name="Google Shape;69;p14"/>
          <p:cNvSpPr txBox="1"/>
          <p:nvPr/>
        </p:nvSpPr>
        <p:spPr>
          <a:xfrm>
            <a:off x="5523113" y="3678725"/>
            <a:ext cx="32196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300">
              <a:solidFill>
                <a:schemeClr val="dk1"/>
              </a:solidFill>
              <a:latin typeface="Helvetica Neue"/>
              <a:ea typeface="Helvetica Neue"/>
              <a:cs typeface="Helvetica Neue"/>
              <a:sym typeface="Helvetica Neue"/>
            </a:endParaRPr>
          </a:p>
        </p:txBody>
      </p:sp>
      <p:pic>
        <p:nvPicPr>
          <p:cNvPr id="70" name="Google Shape;70;p14"/>
          <p:cNvPicPr preferRelativeResize="0"/>
          <p:nvPr/>
        </p:nvPicPr>
        <p:blipFill>
          <a:blip r:embed="rId3">
            <a:alphaModFix/>
          </a:blip>
          <a:stretch>
            <a:fillRect/>
          </a:stretch>
        </p:blipFill>
        <p:spPr>
          <a:xfrm>
            <a:off x="494650" y="1848150"/>
            <a:ext cx="2023600" cy="1927000"/>
          </a:xfrm>
          <a:prstGeom prst="rect">
            <a:avLst/>
          </a:prstGeom>
          <a:noFill/>
          <a:ln>
            <a:noFill/>
          </a:ln>
        </p:spPr>
      </p:pic>
      <p:sp>
        <p:nvSpPr>
          <p:cNvPr id="71" name="Google Shape;71;p14"/>
          <p:cNvSpPr txBox="1"/>
          <p:nvPr>
            <p:ph type="ctrTitle"/>
          </p:nvPr>
        </p:nvSpPr>
        <p:spPr>
          <a:xfrm>
            <a:off x="3679200" y="1599675"/>
            <a:ext cx="3905700" cy="2250300"/>
          </a:xfrm>
          <a:prstGeom prst="rect">
            <a:avLst/>
          </a:prstGeom>
        </p:spPr>
        <p:txBody>
          <a:bodyPr anchorCtr="0" anchor="b" bIns="91425" lIns="91425" spcFirstLastPara="1" rIns="91425" wrap="square" tIns="91425">
            <a:noAutofit/>
          </a:bodyPr>
          <a:lstStyle/>
          <a:p>
            <a:pPr indent="-330200" lvl="0" marL="457200" rtl="0" algn="l">
              <a:lnSpc>
                <a:spcPct val="115000"/>
              </a:lnSpc>
              <a:spcBef>
                <a:spcPts val="0"/>
              </a:spcBef>
              <a:spcAft>
                <a:spcPts val="0"/>
              </a:spcAft>
              <a:buClr>
                <a:srgbClr val="333333"/>
              </a:buClr>
              <a:buSzPts val="1600"/>
              <a:buFont typeface="Poppins"/>
              <a:buChar char="●"/>
            </a:pPr>
            <a:r>
              <a:rPr b="1" lang="en-GB" sz="1600">
                <a:solidFill>
                  <a:srgbClr val="333333"/>
                </a:solidFill>
                <a:latin typeface="Poppins"/>
                <a:ea typeface="Poppins"/>
                <a:cs typeface="Poppins"/>
                <a:sym typeface="Poppins"/>
              </a:rPr>
              <a:t>Project Goals </a:t>
            </a:r>
            <a:endParaRPr b="1" sz="1600">
              <a:solidFill>
                <a:srgbClr val="333333"/>
              </a:solidFill>
              <a:latin typeface="Poppins"/>
              <a:ea typeface="Poppins"/>
              <a:cs typeface="Poppins"/>
              <a:sym typeface="Poppins"/>
            </a:endParaRPr>
          </a:p>
          <a:p>
            <a:pPr indent="-330200" lvl="0" marL="457200" rtl="0" algn="l">
              <a:lnSpc>
                <a:spcPct val="115000"/>
              </a:lnSpc>
              <a:spcBef>
                <a:spcPts val="0"/>
              </a:spcBef>
              <a:spcAft>
                <a:spcPts val="0"/>
              </a:spcAft>
              <a:buClr>
                <a:srgbClr val="333333"/>
              </a:buClr>
              <a:buSzPts val="1600"/>
              <a:buFont typeface="Poppins"/>
              <a:buChar char="●"/>
            </a:pPr>
            <a:r>
              <a:rPr b="1" lang="en-GB" sz="1600">
                <a:solidFill>
                  <a:srgbClr val="333333"/>
                </a:solidFill>
                <a:latin typeface="Poppins"/>
                <a:ea typeface="Poppins"/>
                <a:cs typeface="Poppins"/>
                <a:sym typeface="Poppins"/>
              </a:rPr>
              <a:t>Sprint Focus </a:t>
            </a:r>
            <a:endParaRPr b="1" sz="1600">
              <a:solidFill>
                <a:srgbClr val="333333"/>
              </a:solidFill>
              <a:latin typeface="Poppins"/>
              <a:ea typeface="Poppins"/>
              <a:cs typeface="Poppins"/>
              <a:sym typeface="Poppins"/>
            </a:endParaRPr>
          </a:p>
          <a:p>
            <a:pPr indent="-330200" lvl="0" marL="457200" rtl="0" algn="l">
              <a:lnSpc>
                <a:spcPct val="115000"/>
              </a:lnSpc>
              <a:spcBef>
                <a:spcPts val="0"/>
              </a:spcBef>
              <a:spcAft>
                <a:spcPts val="0"/>
              </a:spcAft>
              <a:buClr>
                <a:srgbClr val="333333"/>
              </a:buClr>
              <a:buSzPts val="1600"/>
              <a:buFont typeface="Poppins"/>
              <a:buChar char="●"/>
            </a:pPr>
            <a:r>
              <a:rPr b="1" lang="en-GB" sz="1600">
                <a:solidFill>
                  <a:srgbClr val="333333"/>
                </a:solidFill>
                <a:latin typeface="Poppins"/>
                <a:ea typeface="Poppins"/>
                <a:cs typeface="Poppins"/>
                <a:sym typeface="Poppins"/>
              </a:rPr>
              <a:t>Delivery plan </a:t>
            </a:r>
            <a:endParaRPr b="1" sz="1600">
              <a:solidFill>
                <a:srgbClr val="333333"/>
              </a:solidFill>
              <a:latin typeface="Poppins"/>
              <a:ea typeface="Poppins"/>
              <a:cs typeface="Poppins"/>
              <a:sym typeface="Poppins"/>
            </a:endParaRPr>
          </a:p>
          <a:p>
            <a:pPr indent="-330200" lvl="0" marL="457200" rtl="0" algn="l">
              <a:lnSpc>
                <a:spcPct val="115000"/>
              </a:lnSpc>
              <a:spcBef>
                <a:spcPts val="0"/>
              </a:spcBef>
              <a:spcAft>
                <a:spcPts val="0"/>
              </a:spcAft>
              <a:buClr>
                <a:srgbClr val="333333"/>
              </a:buClr>
              <a:buSzPts val="1600"/>
              <a:buFont typeface="Poppins"/>
              <a:buChar char="●"/>
            </a:pPr>
            <a:r>
              <a:rPr b="1" lang="en-GB" sz="1600">
                <a:solidFill>
                  <a:srgbClr val="333333"/>
                </a:solidFill>
                <a:latin typeface="Poppins"/>
                <a:ea typeface="Poppins"/>
                <a:cs typeface="Poppins"/>
                <a:sym typeface="Poppins"/>
              </a:rPr>
              <a:t>Next Sprint Focus </a:t>
            </a:r>
            <a:endParaRPr b="1" sz="1600">
              <a:solidFill>
                <a:srgbClr val="333333"/>
              </a:solidFill>
              <a:latin typeface="Poppins"/>
              <a:ea typeface="Poppins"/>
              <a:cs typeface="Poppins"/>
              <a:sym typeface="Poppins"/>
            </a:endParaRPr>
          </a:p>
          <a:p>
            <a:pPr indent="-330200" lvl="0" marL="457200" rtl="0" algn="l">
              <a:lnSpc>
                <a:spcPct val="115000"/>
              </a:lnSpc>
              <a:spcBef>
                <a:spcPts val="0"/>
              </a:spcBef>
              <a:spcAft>
                <a:spcPts val="0"/>
              </a:spcAft>
              <a:buClr>
                <a:srgbClr val="333333"/>
              </a:buClr>
              <a:buSzPts val="1600"/>
              <a:buFont typeface="Poppins"/>
              <a:buChar char="●"/>
            </a:pPr>
            <a:r>
              <a:rPr b="1" lang="en-GB" sz="1600">
                <a:solidFill>
                  <a:srgbClr val="333333"/>
                </a:solidFill>
                <a:latin typeface="Poppins"/>
                <a:ea typeface="Poppins"/>
                <a:cs typeface="Poppins"/>
                <a:sym typeface="Poppins"/>
              </a:rPr>
              <a:t>Feedback and Q&amp;A</a:t>
            </a:r>
            <a:endParaRPr b="1" sz="1600">
              <a:solidFill>
                <a:srgbClr val="333333"/>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solidFill>
                <a:srgbClr val="333333"/>
              </a:solidFill>
              <a:latin typeface="Poppins"/>
              <a:ea typeface="Poppins"/>
              <a:cs typeface="Poppins"/>
              <a:sym typeface="Poppins"/>
            </a:endParaRPr>
          </a:p>
        </p:txBody>
      </p:sp>
      <p:pic>
        <p:nvPicPr>
          <p:cNvPr id="72" name="Google Shape;72;p14"/>
          <p:cNvPicPr preferRelativeResize="0"/>
          <p:nvPr/>
        </p:nvPicPr>
        <p:blipFill>
          <a:blip r:embed="rId4">
            <a:alphaModFix/>
          </a:blip>
          <a:stretch>
            <a:fillRect/>
          </a:stretch>
        </p:blipFill>
        <p:spPr>
          <a:xfrm>
            <a:off x="8508270" y="180000"/>
            <a:ext cx="387900" cy="387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sp>
        <p:nvSpPr>
          <p:cNvPr id="77" name="Google Shape;77;p15"/>
          <p:cNvSpPr/>
          <p:nvPr/>
        </p:nvSpPr>
        <p:spPr>
          <a:xfrm>
            <a:off x="5205275" y="989775"/>
            <a:ext cx="3439800" cy="3831900"/>
          </a:xfrm>
          <a:prstGeom prst="flowChartAlternateProcess">
            <a:avLst/>
          </a:prstGeom>
          <a:solidFill>
            <a:srgbClr val="00718F">
              <a:alpha val="293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5"/>
          <p:cNvSpPr/>
          <p:nvPr/>
        </p:nvSpPr>
        <p:spPr>
          <a:xfrm>
            <a:off x="459825" y="994675"/>
            <a:ext cx="4422600" cy="38319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5"/>
          <p:cNvSpPr txBox="1"/>
          <p:nvPr>
            <p:ph type="ctrTitle"/>
          </p:nvPr>
        </p:nvSpPr>
        <p:spPr>
          <a:xfrm>
            <a:off x="360000" y="388075"/>
            <a:ext cx="7287000" cy="53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3000">
                <a:solidFill>
                  <a:srgbClr val="333333"/>
                </a:solidFill>
                <a:latin typeface="Poppins"/>
                <a:ea typeface="Poppins"/>
                <a:cs typeface="Poppins"/>
                <a:sym typeface="Poppins"/>
              </a:rPr>
              <a:t>Meet the team </a:t>
            </a:r>
            <a:endParaRPr b="1" sz="3000">
              <a:solidFill>
                <a:srgbClr val="333333"/>
              </a:solidFill>
              <a:latin typeface="Poppins"/>
              <a:ea typeface="Poppins"/>
              <a:cs typeface="Poppins"/>
              <a:sym typeface="Poppins"/>
            </a:endParaRPr>
          </a:p>
        </p:txBody>
      </p:sp>
      <p:sp>
        <p:nvSpPr>
          <p:cNvPr id="80" name="Google Shape;80;p15"/>
          <p:cNvSpPr txBox="1"/>
          <p:nvPr/>
        </p:nvSpPr>
        <p:spPr>
          <a:xfrm>
            <a:off x="385575" y="2029084"/>
            <a:ext cx="1895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900">
                <a:solidFill>
                  <a:schemeClr val="dk1"/>
                </a:solidFill>
              </a:rPr>
              <a:t>Seyed Razavi-</a:t>
            </a:r>
            <a:br>
              <a:rPr b="1" lang="en-GB" sz="900">
                <a:solidFill>
                  <a:schemeClr val="dk1"/>
                </a:solidFill>
              </a:rPr>
            </a:br>
            <a:r>
              <a:rPr b="1" lang="en-GB" sz="900">
                <a:solidFill>
                  <a:schemeClr val="dk1"/>
                </a:solidFill>
              </a:rPr>
              <a:t>Nematollahi</a:t>
            </a:r>
            <a:endParaRPr b="1" sz="900">
              <a:solidFill>
                <a:schemeClr val="dk1"/>
              </a:solidFill>
            </a:endParaRPr>
          </a:p>
          <a:p>
            <a:pPr indent="0" lvl="0" marL="0" rtl="0" algn="ctr">
              <a:spcBef>
                <a:spcPts val="0"/>
              </a:spcBef>
              <a:spcAft>
                <a:spcPts val="0"/>
              </a:spcAft>
              <a:buNone/>
            </a:pPr>
            <a:r>
              <a:rPr lang="en-GB" sz="900">
                <a:solidFill>
                  <a:schemeClr val="dk1"/>
                </a:solidFill>
              </a:rPr>
              <a:t>Lead Solutions </a:t>
            </a:r>
            <a:br>
              <a:rPr lang="en-GB" sz="900">
                <a:solidFill>
                  <a:schemeClr val="dk1"/>
                </a:solidFill>
              </a:rPr>
            </a:br>
            <a:r>
              <a:rPr lang="en-GB" sz="900">
                <a:solidFill>
                  <a:schemeClr val="dk1"/>
                </a:solidFill>
              </a:rPr>
              <a:t>Architect</a:t>
            </a:r>
            <a:endParaRPr/>
          </a:p>
        </p:txBody>
      </p:sp>
      <p:pic>
        <p:nvPicPr>
          <p:cNvPr id="81" name="Google Shape;81;p15"/>
          <p:cNvPicPr preferRelativeResize="0"/>
          <p:nvPr/>
        </p:nvPicPr>
        <p:blipFill>
          <a:blip r:embed="rId3">
            <a:alphaModFix/>
          </a:blip>
          <a:stretch>
            <a:fillRect/>
          </a:stretch>
        </p:blipFill>
        <p:spPr>
          <a:xfrm>
            <a:off x="1080733" y="1223025"/>
            <a:ext cx="725100" cy="756600"/>
          </a:xfrm>
          <a:prstGeom prst="ellipse">
            <a:avLst/>
          </a:prstGeom>
          <a:noFill/>
          <a:ln>
            <a:noFill/>
          </a:ln>
        </p:spPr>
      </p:pic>
      <p:sp>
        <p:nvSpPr>
          <p:cNvPr id="82" name="Google Shape;82;p15"/>
          <p:cNvSpPr txBox="1"/>
          <p:nvPr/>
        </p:nvSpPr>
        <p:spPr>
          <a:xfrm>
            <a:off x="1901441" y="2085924"/>
            <a:ext cx="15078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900"/>
              <a:t>Giulio Folino</a:t>
            </a:r>
            <a:endParaRPr b="1" sz="900"/>
          </a:p>
          <a:p>
            <a:pPr indent="0" lvl="0" marL="0" rtl="0" algn="ctr">
              <a:spcBef>
                <a:spcPts val="0"/>
              </a:spcBef>
              <a:spcAft>
                <a:spcPts val="0"/>
              </a:spcAft>
              <a:buNone/>
            </a:pPr>
            <a:r>
              <a:rPr lang="en-GB" sz="900"/>
              <a:t>Agile Delivery Manager</a:t>
            </a:r>
            <a:endParaRPr sz="900"/>
          </a:p>
        </p:txBody>
      </p:sp>
      <p:pic>
        <p:nvPicPr>
          <p:cNvPr id="83" name="Google Shape;83;p15"/>
          <p:cNvPicPr preferRelativeResize="0"/>
          <p:nvPr/>
        </p:nvPicPr>
        <p:blipFill>
          <a:blip r:embed="rId4">
            <a:alphaModFix/>
          </a:blip>
          <a:stretch>
            <a:fillRect/>
          </a:stretch>
        </p:blipFill>
        <p:spPr>
          <a:xfrm>
            <a:off x="1080215" y="2829066"/>
            <a:ext cx="725100" cy="756600"/>
          </a:xfrm>
          <a:prstGeom prst="ellipse">
            <a:avLst/>
          </a:prstGeom>
          <a:noFill/>
          <a:ln>
            <a:noFill/>
          </a:ln>
        </p:spPr>
      </p:pic>
      <p:sp>
        <p:nvSpPr>
          <p:cNvPr id="84" name="Google Shape;84;p15"/>
          <p:cNvSpPr txBox="1"/>
          <p:nvPr/>
        </p:nvSpPr>
        <p:spPr>
          <a:xfrm>
            <a:off x="938362" y="3692155"/>
            <a:ext cx="1008600" cy="452100"/>
          </a:xfrm>
          <a:prstGeom prst="rect">
            <a:avLst/>
          </a:prstGeom>
          <a:noFill/>
          <a:ln>
            <a:noFill/>
          </a:ln>
        </p:spPr>
        <p:txBody>
          <a:bodyPr anchorCtr="0" anchor="t" bIns="18000" lIns="18000" spcFirstLastPara="1" rIns="18000" wrap="square" tIns="18000">
            <a:spAutoFit/>
          </a:bodyPr>
          <a:lstStyle/>
          <a:p>
            <a:pPr indent="0" lvl="0" marL="0" marR="0" rtl="0" algn="ctr">
              <a:lnSpc>
                <a:spcPct val="100000"/>
              </a:lnSpc>
              <a:spcBef>
                <a:spcPts val="0"/>
              </a:spcBef>
              <a:spcAft>
                <a:spcPts val="0"/>
              </a:spcAft>
              <a:buClr>
                <a:srgbClr val="000000"/>
              </a:buClr>
              <a:buSzPts val="1000"/>
              <a:buFont typeface="Arial"/>
              <a:buNone/>
            </a:pPr>
            <a:r>
              <a:rPr b="1" lang="en-GB" sz="900">
                <a:latin typeface="Helvetica Neue"/>
                <a:ea typeface="Helvetica Neue"/>
                <a:cs typeface="Helvetica Neue"/>
                <a:sym typeface="Helvetica Neue"/>
              </a:rPr>
              <a:t>Verity Nelson</a:t>
            </a:r>
            <a:br>
              <a:rPr b="1" lang="en-GB" sz="900">
                <a:latin typeface="Helvetica Neue"/>
                <a:ea typeface="Helvetica Neue"/>
                <a:cs typeface="Helvetica Neue"/>
                <a:sym typeface="Helvetica Neue"/>
              </a:rPr>
            </a:br>
            <a:r>
              <a:rPr lang="en-GB" sz="900">
                <a:latin typeface="Helvetica Neue"/>
                <a:ea typeface="Helvetica Neue"/>
                <a:cs typeface="Helvetica Neue"/>
                <a:sym typeface="Helvetica Neue"/>
              </a:rPr>
              <a:t>Senior</a:t>
            </a:r>
            <a:r>
              <a:rPr b="1" lang="en-GB" sz="900">
                <a:latin typeface="Helvetica Neue"/>
                <a:ea typeface="Helvetica Neue"/>
                <a:cs typeface="Helvetica Neue"/>
                <a:sym typeface="Helvetica Neue"/>
              </a:rPr>
              <a:t> </a:t>
            </a:r>
            <a:r>
              <a:rPr lang="en-GB" sz="900">
                <a:latin typeface="Helvetica Neue"/>
                <a:ea typeface="Helvetica Neue"/>
                <a:cs typeface="Helvetica Neue"/>
                <a:sym typeface="Helvetica Neue"/>
              </a:rPr>
              <a:t>Content Designer </a:t>
            </a:r>
            <a:endParaRPr i="0" sz="900" u="none" cap="none" strike="noStrike">
              <a:solidFill>
                <a:srgbClr val="000000"/>
              </a:solidFill>
              <a:latin typeface="Helvetica Neue"/>
              <a:ea typeface="Helvetica Neue"/>
              <a:cs typeface="Helvetica Neue"/>
              <a:sym typeface="Helvetica Neue"/>
            </a:endParaRPr>
          </a:p>
        </p:txBody>
      </p:sp>
      <p:pic>
        <p:nvPicPr>
          <p:cNvPr id="85" name="Google Shape;85;p15"/>
          <p:cNvPicPr preferRelativeResize="0"/>
          <p:nvPr/>
        </p:nvPicPr>
        <p:blipFill>
          <a:blip r:embed="rId5">
            <a:alphaModFix/>
          </a:blip>
          <a:stretch>
            <a:fillRect/>
          </a:stretch>
        </p:blipFill>
        <p:spPr>
          <a:xfrm>
            <a:off x="2320868" y="2829371"/>
            <a:ext cx="725100" cy="756600"/>
          </a:xfrm>
          <a:prstGeom prst="ellipse">
            <a:avLst/>
          </a:prstGeom>
          <a:noFill/>
          <a:ln>
            <a:noFill/>
          </a:ln>
        </p:spPr>
      </p:pic>
      <p:sp>
        <p:nvSpPr>
          <p:cNvPr id="86" name="Google Shape;86;p15"/>
          <p:cNvSpPr txBox="1"/>
          <p:nvPr/>
        </p:nvSpPr>
        <p:spPr>
          <a:xfrm>
            <a:off x="2190917" y="3700420"/>
            <a:ext cx="1008600" cy="452100"/>
          </a:xfrm>
          <a:prstGeom prst="rect">
            <a:avLst/>
          </a:prstGeom>
          <a:noFill/>
          <a:ln>
            <a:noFill/>
          </a:ln>
        </p:spPr>
        <p:txBody>
          <a:bodyPr anchorCtr="0" anchor="t" bIns="18000" lIns="18000" spcFirstLastPara="1" rIns="18000" wrap="square" tIns="18000">
            <a:spAutoFit/>
          </a:bodyPr>
          <a:lstStyle/>
          <a:p>
            <a:pPr indent="0" lvl="0" marL="0" marR="0" rtl="0" algn="ctr">
              <a:lnSpc>
                <a:spcPct val="100000"/>
              </a:lnSpc>
              <a:spcBef>
                <a:spcPts val="0"/>
              </a:spcBef>
              <a:spcAft>
                <a:spcPts val="0"/>
              </a:spcAft>
              <a:buClr>
                <a:srgbClr val="000000"/>
              </a:buClr>
              <a:buSzPts val="1000"/>
              <a:buFont typeface="Arial"/>
              <a:buNone/>
            </a:pPr>
            <a:r>
              <a:rPr b="1" lang="en-GB" sz="900">
                <a:latin typeface="Helvetica Neue"/>
                <a:ea typeface="Helvetica Neue"/>
                <a:cs typeface="Helvetica Neue"/>
                <a:sym typeface="Helvetica Neue"/>
              </a:rPr>
              <a:t>Bradley Reeder </a:t>
            </a:r>
            <a:br>
              <a:rPr b="1" lang="en-GB" sz="900">
                <a:latin typeface="Helvetica Neue"/>
                <a:ea typeface="Helvetica Neue"/>
                <a:cs typeface="Helvetica Neue"/>
                <a:sym typeface="Helvetica Neue"/>
              </a:rPr>
            </a:br>
            <a:r>
              <a:rPr lang="en-GB" sz="900">
                <a:latin typeface="Helvetica Neue"/>
                <a:ea typeface="Helvetica Neue"/>
                <a:cs typeface="Helvetica Neue"/>
                <a:sym typeface="Helvetica Neue"/>
              </a:rPr>
              <a:t>Senior</a:t>
            </a:r>
            <a:r>
              <a:rPr b="1" lang="en-GB" sz="900">
                <a:latin typeface="Helvetica Neue"/>
                <a:ea typeface="Helvetica Neue"/>
                <a:cs typeface="Helvetica Neue"/>
                <a:sym typeface="Helvetica Neue"/>
              </a:rPr>
              <a:t> </a:t>
            </a:r>
            <a:r>
              <a:rPr lang="en-GB" sz="900">
                <a:latin typeface="Helvetica Neue"/>
                <a:ea typeface="Helvetica Neue"/>
                <a:cs typeface="Helvetica Neue"/>
                <a:sym typeface="Helvetica Neue"/>
              </a:rPr>
              <a:t>User Researcher </a:t>
            </a:r>
            <a:endParaRPr i="0" sz="900" u="none" cap="none" strike="noStrike">
              <a:solidFill>
                <a:srgbClr val="000000"/>
              </a:solidFill>
              <a:latin typeface="Helvetica Neue"/>
              <a:ea typeface="Helvetica Neue"/>
              <a:cs typeface="Helvetica Neue"/>
              <a:sym typeface="Helvetica Neue"/>
            </a:endParaRPr>
          </a:p>
        </p:txBody>
      </p:sp>
      <p:pic>
        <p:nvPicPr>
          <p:cNvPr id="87" name="Google Shape;87;p15"/>
          <p:cNvPicPr preferRelativeResize="0"/>
          <p:nvPr/>
        </p:nvPicPr>
        <p:blipFill>
          <a:blip r:embed="rId6">
            <a:alphaModFix/>
          </a:blip>
          <a:stretch>
            <a:fillRect/>
          </a:stretch>
        </p:blipFill>
        <p:spPr>
          <a:xfrm>
            <a:off x="3585596" y="2812886"/>
            <a:ext cx="725100" cy="756600"/>
          </a:xfrm>
          <a:prstGeom prst="ellipse">
            <a:avLst/>
          </a:prstGeom>
          <a:noFill/>
          <a:ln>
            <a:noFill/>
          </a:ln>
        </p:spPr>
      </p:pic>
      <p:sp>
        <p:nvSpPr>
          <p:cNvPr id="88" name="Google Shape;88;p15"/>
          <p:cNvSpPr txBox="1"/>
          <p:nvPr/>
        </p:nvSpPr>
        <p:spPr>
          <a:xfrm>
            <a:off x="3468387" y="3685982"/>
            <a:ext cx="1008600" cy="729000"/>
          </a:xfrm>
          <a:prstGeom prst="rect">
            <a:avLst/>
          </a:prstGeom>
          <a:noFill/>
          <a:ln>
            <a:noFill/>
          </a:ln>
        </p:spPr>
        <p:txBody>
          <a:bodyPr anchorCtr="0" anchor="t" bIns="18000" lIns="18000" spcFirstLastPara="1" rIns="18000" wrap="square" tIns="18000">
            <a:spAutoFit/>
          </a:bodyPr>
          <a:lstStyle/>
          <a:p>
            <a:pPr indent="0" lvl="0" marL="0" marR="0" rtl="0" algn="ctr">
              <a:lnSpc>
                <a:spcPct val="100000"/>
              </a:lnSpc>
              <a:spcBef>
                <a:spcPts val="0"/>
              </a:spcBef>
              <a:spcAft>
                <a:spcPts val="0"/>
              </a:spcAft>
              <a:buClr>
                <a:srgbClr val="000000"/>
              </a:buClr>
              <a:buSzPts val="1000"/>
              <a:buFont typeface="Arial"/>
              <a:buNone/>
            </a:pPr>
            <a:r>
              <a:rPr b="1" lang="en-GB" sz="900">
                <a:latin typeface="Helvetica Neue"/>
                <a:ea typeface="Helvetica Neue"/>
                <a:cs typeface="Helvetica Neue"/>
                <a:sym typeface="Helvetica Neue"/>
              </a:rPr>
              <a:t>Ash Middleton</a:t>
            </a:r>
            <a:br>
              <a:rPr b="1" lang="en-GB" sz="900">
                <a:latin typeface="Helvetica Neue"/>
                <a:ea typeface="Helvetica Neue"/>
                <a:cs typeface="Helvetica Neue"/>
                <a:sym typeface="Helvetica Neue"/>
              </a:rPr>
            </a:br>
            <a:r>
              <a:rPr lang="en-GB" sz="900">
                <a:latin typeface="Helvetica Neue"/>
                <a:ea typeface="Helvetica Neue"/>
                <a:cs typeface="Helvetica Neue"/>
                <a:sym typeface="Helvetica Neue"/>
              </a:rPr>
              <a:t>User Researcher (Lead User Experience Designer)</a:t>
            </a:r>
            <a:endParaRPr i="0" sz="900" u="none" cap="none" strike="noStrike">
              <a:solidFill>
                <a:srgbClr val="000000"/>
              </a:solidFill>
              <a:latin typeface="Helvetica Neue"/>
              <a:ea typeface="Helvetica Neue"/>
              <a:cs typeface="Helvetica Neue"/>
              <a:sym typeface="Helvetica Neue"/>
            </a:endParaRPr>
          </a:p>
        </p:txBody>
      </p:sp>
      <p:pic>
        <p:nvPicPr>
          <p:cNvPr id="89" name="Google Shape;89;p15"/>
          <p:cNvPicPr preferRelativeResize="0"/>
          <p:nvPr/>
        </p:nvPicPr>
        <p:blipFill>
          <a:blip r:embed="rId7">
            <a:alphaModFix/>
          </a:blip>
          <a:stretch>
            <a:fillRect/>
          </a:stretch>
        </p:blipFill>
        <p:spPr>
          <a:xfrm>
            <a:off x="3545693" y="1223030"/>
            <a:ext cx="725100" cy="756600"/>
          </a:xfrm>
          <a:prstGeom prst="ellipse">
            <a:avLst/>
          </a:prstGeom>
          <a:noFill/>
          <a:ln>
            <a:noFill/>
          </a:ln>
        </p:spPr>
      </p:pic>
      <p:sp>
        <p:nvSpPr>
          <p:cNvPr id="90" name="Google Shape;90;p15"/>
          <p:cNvSpPr txBox="1"/>
          <p:nvPr/>
        </p:nvSpPr>
        <p:spPr>
          <a:xfrm>
            <a:off x="3428487" y="2152133"/>
            <a:ext cx="1008600" cy="313500"/>
          </a:xfrm>
          <a:prstGeom prst="rect">
            <a:avLst/>
          </a:prstGeom>
          <a:noFill/>
          <a:ln>
            <a:noFill/>
          </a:ln>
        </p:spPr>
        <p:txBody>
          <a:bodyPr anchorCtr="0" anchor="t" bIns="18000" lIns="18000" spcFirstLastPara="1" rIns="18000" wrap="square" tIns="18000">
            <a:spAutoFit/>
          </a:bodyPr>
          <a:lstStyle/>
          <a:p>
            <a:pPr indent="0" lvl="0" marL="0" marR="0" rtl="0" algn="ctr">
              <a:lnSpc>
                <a:spcPct val="100000"/>
              </a:lnSpc>
              <a:spcBef>
                <a:spcPts val="0"/>
              </a:spcBef>
              <a:spcAft>
                <a:spcPts val="0"/>
              </a:spcAft>
              <a:buClr>
                <a:srgbClr val="000000"/>
              </a:buClr>
              <a:buSzPts val="1000"/>
              <a:buFont typeface="Arial"/>
              <a:buNone/>
            </a:pPr>
            <a:r>
              <a:rPr b="1" lang="en-GB" sz="900">
                <a:latin typeface="Helvetica Neue"/>
                <a:ea typeface="Helvetica Neue"/>
                <a:cs typeface="Helvetica Neue"/>
                <a:sym typeface="Helvetica Neue"/>
              </a:rPr>
              <a:t>Areeba Siddiqui</a:t>
            </a:r>
            <a:endParaRPr b="1" sz="900">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dk1"/>
              </a:buClr>
              <a:buSzPts val="1100"/>
              <a:buFont typeface="Arial"/>
              <a:buNone/>
            </a:pPr>
            <a:r>
              <a:rPr b="1" lang="en-GB" sz="900">
                <a:latin typeface="Helvetica Neue"/>
                <a:ea typeface="Helvetica Neue"/>
                <a:cs typeface="Helvetica Neue"/>
                <a:sym typeface="Helvetica Neue"/>
              </a:rPr>
              <a:t> </a:t>
            </a:r>
            <a:r>
              <a:rPr lang="en-GB" sz="900">
                <a:latin typeface="Helvetica Neue"/>
                <a:ea typeface="Helvetica Neue"/>
                <a:cs typeface="Helvetica Neue"/>
                <a:sym typeface="Helvetica Neue"/>
              </a:rPr>
              <a:t>Product Manager </a:t>
            </a:r>
            <a:endParaRPr i="0" sz="900" u="none" cap="none" strike="noStrike">
              <a:solidFill>
                <a:srgbClr val="000000"/>
              </a:solidFill>
              <a:latin typeface="Helvetica Neue"/>
              <a:ea typeface="Helvetica Neue"/>
              <a:cs typeface="Helvetica Neue"/>
              <a:sym typeface="Helvetica Neue"/>
            </a:endParaRPr>
          </a:p>
        </p:txBody>
      </p:sp>
      <p:pic>
        <p:nvPicPr>
          <p:cNvPr id="91" name="Google Shape;91;p15"/>
          <p:cNvPicPr preferRelativeResize="0"/>
          <p:nvPr/>
        </p:nvPicPr>
        <p:blipFill>
          <a:blip r:embed="rId8">
            <a:alphaModFix/>
          </a:blip>
          <a:stretch>
            <a:fillRect/>
          </a:stretch>
        </p:blipFill>
        <p:spPr>
          <a:xfrm>
            <a:off x="5635675" y="1558900"/>
            <a:ext cx="942300" cy="923400"/>
          </a:xfrm>
          <a:prstGeom prst="rect">
            <a:avLst/>
          </a:prstGeom>
          <a:noFill/>
          <a:ln>
            <a:noFill/>
          </a:ln>
        </p:spPr>
      </p:pic>
      <p:sp>
        <p:nvSpPr>
          <p:cNvPr id="92" name="Google Shape;92;p15"/>
          <p:cNvSpPr txBox="1"/>
          <p:nvPr/>
        </p:nvSpPr>
        <p:spPr>
          <a:xfrm>
            <a:off x="5602525" y="2520133"/>
            <a:ext cx="1008600" cy="729000"/>
          </a:xfrm>
          <a:prstGeom prst="rect">
            <a:avLst/>
          </a:prstGeom>
          <a:noFill/>
          <a:ln>
            <a:noFill/>
          </a:ln>
        </p:spPr>
        <p:txBody>
          <a:bodyPr anchorCtr="0" anchor="t" bIns="18000" lIns="18000" spcFirstLastPara="1" rIns="18000" wrap="square" tIns="18000">
            <a:spAutoFit/>
          </a:bodyPr>
          <a:lstStyle/>
          <a:p>
            <a:pPr indent="0" lvl="0" marL="0" marR="0" rtl="0" algn="ctr">
              <a:lnSpc>
                <a:spcPct val="100000"/>
              </a:lnSpc>
              <a:spcBef>
                <a:spcPts val="0"/>
              </a:spcBef>
              <a:spcAft>
                <a:spcPts val="0"/>
              </a:spcAft>
              <a:buClr>
                <a:srgbClr val="000000"/>
              </a:buClr>
              <a:buSzPts val="1000"/>
              <a:buFont typeface="Arial"/>
              <a:buNone/>
            </a:pPr>
            <a:r>
              <a:t/>
            </a:r>
            <a:endParaRPr b="1" sz="900">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000"/>
              <a:buFont typeface="Arial"/>
              <a:buNone/>
            </a:pPr>
            <a:r>
              <a:rPr b="1" lang="en-GB" sz="900">
                <a:latin typeface="Helvetica Neue"/>
                <a:ea typeface="Helvetica Neue"/>
                <a:cs typeface="Helvetica Neue"/>
                <a:sym typeface="Helvetica Neue"/>
              </a:rPr>
              <a:t>Alex Stone</a:t>
            </a:r>
            <a:endParaRPr b="1" sz="900">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dk1"/>
              </a:buClr>
              <a:buSzPts val="1100"/>
              <a:buFont typeface="Arial"/>
              <a:buNone/>
            </a:pPr>
            <a:r>
              <a:rPr b="1" lang="en-GB" sz="900">
                <a:latin typeface="Helvetica Neue"/>
                <a:ea typeface="Helvetica Neue"/>
                <a:cs typeface="Helvetica Neue"/>
                <a:sym typeface="Helvetica Neue"/>
              </a:rPr>
              <a:t> </a:t>
            </a:r>
            <a:r>
              <a:rPr lang="en-GB" sz="900">
                <a:latin typeface="Helvetica Neue"/>
                <a:ea typeface="Helvetica Neue"/>
                <a:cs typeface="Helvetica Neue"/>
                <a:sym typeface="Helvetica Neue"/>
              </a:rPr>
              <a:t>Business Analyst/Service Designer</a:t>
            </a:r>
            <a:r>
              <a:rPr lang="en-GB" sz="900">
                <a:latin typeface="Helvetica Neue"/>
                <a:ea typeface="Helvetica Neue"/>
                <a:cs typeface="Helvetica Neue"/>
                <a:sym typeface="Helvetica Neue"/>
              </a:rPr>
              <a:t> </a:t>
            </a:r>
            <a:endParaRPr i="0" sz="900" u="none" cap="none" strike="noStrike">
              <a:solidFill>
                <a:srgbClr val="000000"/>
              </a:solidFill>
              <a:latin typeface="Helvetica Neue"/>
              <a:ea typeface="Helvetica Neue"/>
              <a:cs typeface="Helvetica Neue"/>
              <a:sym typeface="Helvetica Neue"/>
            </a:endParaRPr>
          </a:p>
        </p:txBody>
      </p:sp>
      <p:sp>
        <p:nvSpPr>
          <p:cNvPr id="93" name="Google Shape;93;p15"/>
          <p:cNvSpPr txBox="1"/>
          <p:nvPr/>
        </p:nvSpPr>
        <p:spPr>
          <a:xfrm>
            <a:off x="7254975" y="2694833"/>
            <a:ext cx="1008600" cy="452100"/>
          </a:xfrm>
          <a:prstGeom prst="rect">
            <a:avLst/>
          </a:prstGeom>
          <a:noFill/>
          <a:ln>
            <a:noFill/>
          </a:ln>
        </p:spPr>
        <p:txBody>
          <a:bodyPr anchorCtr="0" anchor="t" bIns="18000" lIns="18000" spcFirstLastPara="1" rIns="18000" wrap="square" tIns="18000">
            <a:spAutoFit/>
          </a:bodyPr>
          <a:lstStyle/>
          <a:p>
            <a:pPr indent="0" lvl="0" marL="0" marR="0" rtl="0" algn="ctr">
              <a:lnSpc>
                <a:spcPct val="100000"/>
              </a:lnSpc>
              <a:spcBef>
                <a:spcPts val="0"/>
              </a:spcBef>
              <a:spcAft>
                <a:spcPts val="0"/>
              </a:spcAft>
              <a:buClr>
                <a:srgbClr val="000000"/>
              </a:buClr>
              <a:buSzPts val="1000"/>
              <a:buFont typeface="Arial"/>
              <a:buNone/>
            </a:pPr>
            <a:r>
              <a:rPr b="1" lang="en-GB" sz="900">
                <a:latin typeface="Helvetica Neue"/>
                <a:ea typeface="Helvetica Neue"/>
                <a:cs typeface="Helvetica Neue"/>
                <a:sym typeface="Helvetica Neue"/>
              </a:rPr>
              <a:t>Craig Eldridge</a:t>
            </a:r>
            <a:endParaRPr b="1" sz="900">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dk1"/>
              </a:buClr>
              <a:buSzPts val="1100"/>
              <a:buFont typeface="Arial"/>
              <a:buNone/>
            </a:pPr>
            <a:r>
              <a:rPr b="1" lang="en-GB" sz="900">
                <a:latin typeface="Helvetica Neue"/>
                <a:ea typeface="Helvetica Neue"/>
                <a:cs typeface="Helvetica Neue"/>
                <a:sym typeface="Helvetica Neue"/>
              </a:rPr>
              <a:t> </a:t>
            </a:r>
            <a:r>
              <a:rPr lang="en-GB" sz="900">
                <a:latin typeface="Helvetica Neue"/>
                <a:ea typeface="Helvetica Neue"/>
                <a:cs typeface="Helvetica Neue"/>
                <a:sym typeface="Helvetica Neue"/>
              </a:rPr>
              <a:t>Software Developer</a:t>
            </a:r>
            <a:r>
              <a:rPr lang="en-GB" sz="900">
                <a:latin typeface="Helvetica Neue"/>
                <a:ea typeface="Helvetica Neue"/>
                <a:cs typeface="Helvetica Neue"/>
                <a:sym typeface="Helvetica Neue"/>
              </a:rPr>
              <a:t> </a:t>
            </a:r>
            <a:endParaRPr i="0" sz="900" u="none" cap="none" strike="noStrike">
              <a:solidFill>
                <a:srgbClr val="000000"/>
              </a:solidFill>
              <a:latin typeface="Helvetica Neue"/>
              <a:ea typeface="Helvetica Neue"/>
              <a:cs typeface="Helvetica Neue"/>
              <a:sym typeface="Helvetica Neue"/>
            </a:endParaRPr>
          </a:p>
        </p:txBody>
      </p:sp>
      <p:pic>
        <p:nvPicPr>
          <p:cNvPr id="94" name="Google Shape;94;p15"/>
          <p:cNvPicPr preferRelativeResize="0"/>
          <p:nvPr/>
        </p:nvPicPr>
        <p:blipFill rotWithShape="1">
          <a:blip r:embed="rId9">
            <a:alphaModFix/>
          </a:blip>
          <a:srcRect b="0" l="0" r="0" t="0"/>
          <a:stretch/>
        </p:blipFill>
        <p:spPr>
          <a:xfrm>
            <a:off x="1977150" y="4373950"/>
            <a:ext cx="1048202" cy="252349"/>
          </a:xfrm>
          <a:prstGeom prst="rect">
            <a:avLst/>
          </a:prstGeom>
          <a:noFill/>
          <a:ln>
            <a:noFill/>
          </a:ln>
        </p:spPr>
      </p:pic>
      <p:sp>
        <p:nvSpPr>
          <p:cNvPr id="95" name="Google Shape;95;p15"/>
          <p:cNvSpPr/>
          <p:nvPr/>
        </p:nvSpPr>
        <p:spPr>
          <a:xfrm>
            <a:off x="4817425" y="1888725"/>
            <a:ext cx="387900" cy="1659300"/>
          </a:xfrm>
          <a:prstGeom prst="rect">
            <a:avLst/>
          </a:prstGeom>
          <a:gradFill>
            <a:gsLst>
              <a:gs pos="0">
                <a:srgbClr val="00718F">
                  <a:alpha val="29411"/>
                </a:srgbClr>
              </a:gs>
              <a:gs pos="100000">
                <a:srgbClr val="D9EAD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6" name="Google Shape;96;p15"/>
          <p:cNvPicPr preferRelativeResize="0"/>
          <p:nvPr/>
        </p:nvPicPr>
        <p:blipFill>
          <a:blip r:embed="rId10">
            <a:alphaModFix/>
          </a:blip>
          <a:stretch>
            <a:fillRect/>
          </a:stretch>
        </p:blipFill>
        <p:spPr>
          <a:xfrm>
            <a:off x="7341025" y="1604475"/>
            <a:ext cx="832200" cy="832200"/>
          </a:xfrm>
          <a:prstGeom prst="ellipse">
            <a:avLst/>
          </a:prstGeom>
          <a:noFill/>
          <a:ln>
            <a:noFill/>
          </a:ln>
        </p:spPr>
      </p:pic>
      <p:sp>
        <p:nvSpPr>
          <p:cNvPr id="97" name="Google Shape;97;p15"/>
          <p:cNvSpPr/>
          <p:nvPr/>
        </p:nvSpPr>
        <p:spPr>
          <a:xfrm>
            <a:off x="5445600" y="1375425"/>
            <a:ext cx="1322400" cy="1319400"/>
          </a:xfrm>
          <a:prstGeom prst="donut">
            <a:avLst>
              <a:gd fmla="val 18903" name="adj"/>
            </a:avLst>
          </a:prstGeom>
          <a:solidFill>
            <a:srgbClr val="C1D5DE"/>
          </a:solidFill>
          <a:ln cap="flat" cmpd="sng" w="9525">
            <a:solidFill>
              <a:srgbClr val="C1D5D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15"/>
          <p:cNvPicPr preferRelativeResize="0"/>
          <p:nvPr/>
        </p:nvPicPr>
        <p:blipFill>
          <a:blip r:embed="rId11">
            <a:alphaModFix/>
          </a:blip>
          <a:stretch>
            <a:fillRect/>
          </a:stretch>
        </p:blipFill>
        <p:spPr>
          <a:xfrm>
            <a:off x="5987000" y="3999150"/>
            <a:ext cx="1876361" cy="530400"/>
          </a:xfrm>
          <a:prstGeom prst="rect">
            <a:avLst/>
          </a:prstGeom>
          <a:noFill/>
          <a:ln>
            <a:noFill/>
          </a:ln>
        </p:spPr>
      </p:pic>
      <p:pic>
        <p:nvPicPr>
          <p:cNvPr id="99" name="Google Shape;99;p15"/>
          <p:cNvPicPr preferRelativeResize="0"/>
          <p:nvPr/>
        </p:nvPicPr>
        <p:blipFill>
          <a:blip r:embed="rId12">
            <a:alphaModFix/>
          </a:blip>
          <a:stretch>
            <a:fillRect/>
          </a:stretch>
        </p:blipFill>
        <p:spPr>
          <a:xfrm>
            <a:off x="2313214" y="1238775"/>
            <a:ext cx="725100" cy="725100"/>
          </a:xfrm>
          <a:prstGeom prst="rect">
            <a:avLst/>
          </a:prstGeom>
          <a:noFill/>
          <a:ln>
            <a:noFill/>
          </a:ln>
        </p:spPr>
      </p:pic>
      <p:pic>
        <p:nvPicPr>
          <p:cNvPr id="100" name="Google Shape;100;p15"/>
          <p:cNvPicPr preferRelativeResize="0"/>
          <p:nvPr/>
        </p:nvPicPr>
        <p:blipFill>
          <a:blip r:embed="rId12">
            <a:alphaModFix/>
          </a:blip>
          <a:stretch>
            <a:fillRect/>
          </a:stretch>
        </p:blipFill>
        <p:spPr>
          <a:xfrm>
            <a:off x="8508270" y="180000"/>
            <a:ext cx="387900" cy="387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16"/>
          <p:cNvSpPr/>
          <p:nvPr/>
        </p:nvSpPr>
        <p:spPr>
          <a:xfrm>
            <a:off x="0" y="0"/>
            <a:ext cx="9144000" cy="1045800"/>
          </a:xfrm>
          <a:prstGeom prst="rect">
            <a:avLst/>
          </a:prstGeom>
          <a:solidFill>
            <a:srgbClr val="F5B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txBox="1"/>
          <p:nvPr>
            <p:ph type="ctrTitle"/>
          </p:nvPr>
        </p:nvSpPr>
        <p:spPr>
          <a:xfrm>
            <a:off x="337575" y="141600"/>
            <a:ext cx="8212500" cy="76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3000">
                <a:solidFill>
                  <a:srgbClr val="333333"/>
                </a:solidFill>
                <a:latin typeface="Poppins"/>
                <a:ea typeface="Poppins"/>
                <a:cs typeface="Poppins"/>
                <a:sym typeface="Poppins"/>
              </a:rPr>
              <a:t>Problem Statements - Why are we here?  </a:t>
            </a:r>
            <a:endParaRPr b="1" sz="3000">
              <a:solidFill>
                <a:srgbClr val="333333"/>
              </a:solidFill>
              <a:latin typeface="Poppins"/>
              <a:ea typeface="Poppins"/>
              <a:cs typeface="Poppins"/>
              <a:sym typeface="Poppins"/>
            </a:endParaRPr>
          </a:p>
        </p:txBody>
      </p:sp>
      <p:sp>
        <p:nvSpPr>
          <p:cNvPr id="107" name="Google Shape;107;p16"/>
          <p:cNvSpPr txBox="1"/>
          <p:nvPr/>
        </p:nvSpPr>
        <p:spPr>
          <a:xfrm>
            <a:off x="9742550" y="3022800"/>
            <a:ext cx="340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8" name="Google Shape;108;p16"/>
          <p:cNvSpPr txBox="1"/>
          <p:nvPr/>
        </p:nvSpPr>
        <p:spPr>
          <a:xfrm>
            <a:off x="5523113" y="3678725"/>
            <a:ext cx="32196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300">
              <a:solidFill>
                <a:schemeClr val="dk1"/>
              </a:solidFill>
              <a:latin typeface="Helvetica Neue"/>
              <a:ea typeface="Helvetica Neue"/>
              <a:cs typeface="Helvetica Neue"/>
              <a:sym typeface="Helvetica Neue"/>
            </a:endParaRPr>
          </a:p>
        </p:txBody>
      </p:sp>
      <p:grpSp>
        <p:nvGrpSpPr>
          <p:cNvPr id="109" name="Google Shape;109;p16"/>
          <p:cNvGrpSpPr/>
          <p:nvPr/>
        </p:nvGrpSpPr>
        <p:grpSpPr>
          <a:xfrm>
            <a:off x="3073838" y="2013875"/>
            <a:ext cx="1944600" cy="1569600"/>
            <a:chOff x="3071457" y="2013875"/>
            <a:chExt cx="1944600" cy="1569600"/>
          </a:xfrm>
        </p:grpSpPr>
        <p:sp>
          <p:nvSpPr>
            <p:cNvPr id="110" name="Google Shape;110;p16"/>
            <p:cNvSpPr/>
            <p:nvPr/>
          </p:nvSpPr>
          <p:spPr>
            <a:xfrm flipH="1" rot="10800000">
              <a:off x="3071457" y="2013875"/>
              <a:ext cx="1944600" cy="1569600"/>
            </a:xfrm>
            <a:prstGeom prst="round2DiagRect">
              <a:avLst>
                <a:gd fmla="val 0" name="adj1"/>
                <a:gd fmla="val 17764"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txBox="1"/>
            <p:nvPr/>
          </p:nvSpPr>
          <p:spPr>
            <a:xfrm>
              <a:off x="3316102" y="2256385"/>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Roboto"/>
                  <a:ea typeface="Roboto"/>
                  <a:cs typeface="Roboto"/>
                  <a:sym typeface="Roboto"/>
                </a:rPr>
                <a:t>Vestibulum congue tempus</a:t>
              </a:r>
              <a:endParaRPr sz="1100">
                <a:solidFill>
                  <a:srgbClr val="FFFFFF"/>
                </a:solidFill>
                <a:latin typeface="Roboto"/>
                <a:ea typeface="Roboto"/>
                <a:cs typeface="Roboto"/>
                <a:sym typeface="Roboto"/>
              </a:endParaRPr>
            </a:p>
          </p:txBody>
        </p:sp>
        <p:sp>
          <p:nvSpPr>
            <p:cNvPr id="112" name="Google Shape;112;p16"/>
            <p:cNvSpPr txBox="1"/>
            <p:nvPr/>
          </p:nvSpPr>
          <p:spPr>
            <a:xfrm>
              <a:off x="3316100" y="2716352"/>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800">
                  <a:solidFill>
                    <a:srgbClr val="FFFFFF"/>
                  </a:solidFill>
                  <a:latin typeface="Roboto"/>
                  <a:ea typeface="Roboto"/>
                  <a:cs typeface="Roboto"/>
                  <a:sym typeface="Roboto"/>
                </a:rPr>
                <a:t>Lorem ipsum dolor sit amet, consectetur adipiscing elit, sed do eiusmod tempor.</a:t>
              </a:r>
              <a:endParaRPr sz="1100">
                <a:solidFill>
                  <a:srgbClr val="FFFFFF"/>
                </a:solidFill>
                <a:latin typeface="Roboto"/>
                <a:ea typeface="Roboto"/>
                <a:cs typeface="Roboto"/>
                <a:sym typeface="Roboto"/>
              </a:endParaRPr>
            </a:p>
          </p:txBody>
        </p:sp>
      </p:grpSp>
      <p:grpSp>
        <p:nvGrpSpPr>
          <p:cNvPr id="113" name="Google Shape;113;p16"/>
          <p:cNvGrpSpPr/>
          <p:nvPr/>
        </p:nvGrpSpPr>
        <p:grpSpPr>
          <a:xfrm>
            <a:off x="1131625" y="2013875"/>
            <a:ext cx="1944600" cy="1569600"/>
            <a:chOff x="1126863" y="2013875"/>
            <a:chExt cx="1944600" cy="1569600"/>
          </a:xfrm>
        </p:grpSpPr>
        <p:sp>
          <p:nvSpPr>
            <p:cNvPr id="114" name="Google Shape;114;p16"/>
            <p:cNvSpPr/>
            <p:nvPr/>
          </p:nvSpPr>
          <p:spPr>
            <a:xfrm>
              <a:off x="1126863" y="2013875"/>
              <a:ext cx="1944600" cy="1569600"/>
            </a:xfrm>
            <a:prstGeom prst="round2DiagRect">
              <a:avLst>
                <a:gd fmla="val 0" name="adj1"/>
                <a:gd fmla="val 17764" name="adj2"/>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nvSpPr>
          <p:spPr>
            <a:xfrm>
              <a:off x="1351627" y="2256385"/>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Roboto"/>
                  <a:ea typeface="Roboto"/>
                  <a:cs typeface="Roboto"/>
                  <a:sym typeface="Roboto"/>
                </a:rPr>
                <a:t>Vestibulum congue tempus</a:t>
              </a:r>
              <a:endParaRPr sz="1100">
                <a:solidFill>
                  <a:srgbClr val="FFFFFF"/>
                </a:solidFill>
                <a:latin typeface="Roboto"/>
                <a:ea typeface="Roboto"/>
                <a:cs typeface="Roboto"/>
                <a:sym typeface="Roboto"/>
              </a:endParaRPr>
            </a:p>
          </p:txBody>
        </p:sp>
        <p:sp>
          <p:nvSpPr>
            <p:cNvPr id="116" name="Google Shape;116;p16"/>
            <p:cNvSpPr txBox="1"/>
            <p:nvPr/>
          </p:nvSpPr>
          <p:spPr>
            <a:xfrm>
              <a:off x="1351625" y="2716352"/>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800">
                  <a:solidFill>
                    <a:srgbClr val="FFFFFF"/>
                  </a:solidFill>
                  <a:latin typeface="Roboto"/>
                  <a:ea typeface="Roboto"/>
                  <a:cs typeface="Roboto"/>
                  <a:sym typeface="Roboto"/>
                </a:rPr>
                <a:t>Lorem ipsum dolor sit amet, consectetur adipiscing elit, sed do eiusmod tempor.</a:t>
              </a:r>
              <a:endParaRPr sz="1100">
                <a:solidFill>
                  <a:srgbClr val="FFFFFF"/>
                </a:solidFill>
                <a:latin typeface="Roboto"/>
                <a:ea typeface="Roboto"/>
                <a:cs typeface="Roboto"/>
                <a:sym typeface="Roboto"/>
              </a:endParaRPr>
            </a:p>
          </p:txBody>
        </p:sp>
      </p:grpSp>
      <p:grpSp>
        <p:nvGrpSpPr>
          <p:cNvPr id="117" name="Google Shape;117;p16"/>
          <p:cNvGrpSpPr/>
          <p:nvPr/>
        </p:nvGrpSpPr>
        <p:grpSpPr>
          <a:xfrm>
            <a:off x="4885484" y="2701270"/>
            <a:ext cx="261571" cy="260379"/>
            <a:chOff x="4858109" y="2631368"/>
            <a:chExt cx="316442" cy="315000"/>
          </a:xfrm>
        </p:grpSpPr>
        <p:sp>
          <p:nvSpPr>
            <p:cNvPr id="118" name="Google Shape;118;p16"/>
            <p:cNvSpPr/>
            <p:nvPr/>
          </p:nvSpPr>
          <p:spPr>
            <a:xfrm>
              <a:off x="4859551" y="2631368"/>
              <a:ext cx="315000" cy="315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en-GB"/>
              </a:br>
              <a:endParaRPr/>
            </a:p>
          </p:txBody>
        </p:sp>
      </p:grpSp>
      <p:grpSp>
        <p:nvGrpSpPr>
          <p:cNvPr id="120" name="Google Shape;120;p16"/>
          <p:cNvGrpSpPr/>
          <p:nvPr/>
        </p:nvGrpSpPr>
        <p:grpSpPr>
          <a:xfrm>
            <a:off x="2948278" y="2701271"/>
            <a:ext cx="260366" cy="260366"/>
            <a:chOff x="3157188" y="909150"/>
            <a:chExt cx="470400" cy="470400"/>
          </a:xfrm>
        </p:grpSpPr>
        <p:sp>
          <p:nvSpPr>
            <p:cNvPr id="121" name="Google Shape;121;p16"/>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3243138" y="995100"/>
              <a:ext cx="298500" cy="298500"/>
            </a:xfrm>
            <a:prstGeom prst="mathPlus">
              <a:avLst>
                <a:gd fmla="val 9900" name="adj1"/>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6"/>
          <p:cNvGrpSpPr/>
          <p:nvPr/>
        </p:nvGrpSpPr>
        <p:grpSpPr>
          <a:xfrm>
            <a:off x="3073838" y="2013875"/>
            <a:ext cx="1944600" cy="1569600"/>
            <a:chOff x="3071457" y="2013875"/>
            <a:chExt cx="1944600" cy="1569600"/>
          </a:xfrm>
        </p:grpSpPr>
        <p:sp>
          <p:nvSpPr>
            <p:cNvPr id="124" name="Google Shape;124;p16"/>
            <p:cNvSpPr/>
            <p:nvPr/>
          </p:nvSpPr>
          <p:spPr>
            <a:xfrm flipH="1" rot="10800000">
              <a:off x="3071457" y="2013875"/>
              <a:ext cx="1944600" cy="1569600"/>
            </a:xfrm>
            <a:prstGeom prst="round2DiagRect">
              <a:avLst>
                <a:gd fmla="val 0" name="adj1"/>
                <a:gd fmla="val 17764" name="adj2"/>
              </a:avLst>
            </a:prstGeom>
            <a:solidFill>
              <a:srgbClr val="4141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txBox="1"/>
            <p:nvPr/>
          </p:nvSpPr>
          <p:spPr>
            <a:xfrm>
              <a:off x="3316094" y="2256360"/>
              <a:ext cx="1451700" cy="11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FFFFFF"/>
                  </a:solidFill>
                  <a:latin typeface="Poppins"/>
                  <a:ea typeface="Poppins"/>
                  <a:cs typeface="Poppins"/>
                  <a:sym typeface="Poppins"/>
                </a:rPr>
                <a:t>Licence</a:t>
              </a:r>
              <a:r>
                <a:rPr b="1" lang="en-GB" sz="1000">
                  <a:solidFill>
                    <a:srgbClr val="FFFFFF"/>
                  </a:solidFill>
                  <a:latin typeface="Poppins"/>
                  <a:ea typeface="Poppins"/>
                  <a:cs typeface="Poppins"/>
                  <a:sym typeface="Poppins"/>
                </a:rPr>
                <a:t> holders would need a service that is mobile, interactive and </a:t>
              </a:r>
              <a:r>
                <a:rPr b="1" lang="en-GB" sz="1000">
                  <a:solidFill>
                    <a:srgbClr val="FFFFFF"/>
                  </a:solidFill>
                  <a:latin typeface="Poppins"/>
                  <a:ea typeface="Poppins"/>
                  <a:cs typeface="Poppins"/>
                  <a:sym typeface="Poppins"/>
                </a:rPr>
                <a:t>desirable</a:t>
              </a:r>
              <a:r>
                <a:rPr b="1" lang="en-GB" sz="1100">
                  <a:solidFill>
                    <a:srgbClr val="FFFFFF"/>
                  </a:solidFill>
                  <a:latin typeface="Poppins"/>
                  <a:ea typeface="Poppins"/>
                  <a:cs typeface="Poppins"/>
                  <a:sym typeface="Poppins"/>
                </a:rPr>
                <a:t> </a:t>
              </a:r>
              <a:endParaRPr sz="1100">
                <a:solidFill>
                  <a:srgbClr val="FFFFFF"/>
                </a:solidFill>
                <a:latin typeface="Poppins"/>
                <a:ea typeface="Poppins"/>
                <a:cs typeface="Poppins"/>
                <a:sym typeface="Poppins"/>
              </a:endParaRPr>
            </a:p>
          </p:txBody>
        </p:sp>
      </p:grpSp>
      <p:grpSp>
        <p:nvGrpSpPr>
          <p:cNvPr id="126" name="Google Shape;126;p16"/>
          <p:cNvGrpSpPr/>
          <p:nvPr/>
        </p:nvGrpSpPr>
        <p:grpSpPr>
          <a:xfrm>
            <a:off x="1131625" y="2013875"/>
            <a:ext cx="1944600" cy="1569600"/>
            <a:chOff x="1126863" y="2013875"/>
            <a:chExt cx="1944600" cy="1569600"/>
          </a:xfrm>
        </p:grpSpPr>
        <p:sp>
          <p:nvSpPr>
            <p:cNvPr id="127" name="Google Shape;127;p16"/>
            <p:cNvSpPr/>
            <p:nvPr/>
          </p:nvSpPr>
          <p:spPr>
            <a:xfrm>
              <a:off x="1126863" y="2013875"/>
              <a:ext cx="1944600" cy="1569600"/>
            </a:xfrm>
            <a:prstGeom prst="round2DiagRect">
              <a:avLst>
                <a:gd fmla="val 0" name="adj1"/>
                <a:gd fmla="val 17764" name="adj2"/>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txBox="1"/>
            <p:nvPr/>
          </p:nvSpPr>
          <p:spPr>
            <a:xfrm>
              <a:off x="1351638" y="2256367"/>
              <a:ext cx="1451700" cy="8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FFFFFF"/>
                  </a:solidFill>
                  <a:latin typeface="Poppins"/>
                  <a:ea typeface="Poppins"/>
                  <a:cs typeface="Poppins"/>
                  <a:sym typeface="Poppins"/>
                </a:rPr>
                <a:t>Licence</a:t>
              </a:r>
              <a:r>
                <a:rPr b="1" lang="en-GB" sz="1000">
                  <a:solidFill>
                    <a:srgbClr val="FFFFFF"/>
                  </a:solidFill>
                  <a:latin typeface="Poppins"/>
                  <a:ea typeface="Poppins"/>
                  <a:cs typeface="Poppins"/>
                  <a:sym typeface="Poppins"/>
                </a:rPr>
                <a:t> holders find it challenging to manage their taxi </a:t>
              </a:r>
              <a:r>
                <a:rPr b="1" lang="en-GB" sz="1000">
                  <a:solidFill>
                    <a:srgbClr val="FFFFFF"/>
                  </a:solidFill>
                  <a:latin typeface="Poppins"/>
                  <a:ea typeface="Poppins"/>
                  <a:cs typeface="Poppins"/>
                  <a:sym typeface="Poppins"/>
                </a:rPr>
                <a:t>licence</a:t>
              </a:r>
              <a:r>
                <a:rPr b="1" lang="en-GB" sz="1100">
                  <a:solidFill>
                    <a:srgbClr val="FFFFFF"/>
                  </a:solidFill>
                  <a:latin typeface="Poppins"/>
                  <a:ea typeface="Poppins"/>
                  <a:cs typeface="Poppins"/>
                  <a:sym typeface="Poppins"/>
                </a:rPr>
                <a:t> </a:t>
              </a:r>
              <a:endParaRPr sz="1100">
                <a:solidFill>
                  <a:srgbClr val="FFFFFF"/>
                </a:solidFill>
                <a:latin typeface="Poppins"/>
                <a:ea typeface="Poppins"/>
                <a:cs typeface="Poppins"/>
                <a:sym typeface="Poppins"/>
              </a:endParaRPr>
            </a:p>
          </p:txBody>
        </p:sp>
      </p:grpSp>
      <p:sp>
        <p:nvSpPr>
          <p:cNvPr id="129" name="Google Shape;129;p16"/>
          <p:cNvSpPr txBox="1"/>
          <p:nvPr/>
        </p:nvSpPr>
        <p:spPr>
          <a:xfrm>
            <a:off x="358575" y="3783225"/>
            <a:ext cx="85794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chemeClr val="dk1"/>
                </a:solidFill>
                <a:latin typeface="Poppins"/>
                <a:ea typeface="Poppins"/>
                <a:cs typeface="Poppins"/>
                <a:sym typeface="Poppins"/>
              </a:rPr>
              <a:t>We believe that digitising the taxi "Manage my licence" service will </a:t>
            </a:r>
            <a:r>
              <a:rPr i="1" lang="en-GB" sz="1300">
                <a:solidFill>
                  <a:schemeClr val="dk1"/>
                </a:solidFill>
                <a:latin typeface="Poppins"/>
                <a:ea typeface="Poppins"/>
                <a:cs typeface="Poppins"/>
                <a:sym typeface="Poppins"/>
              </a:rPr>
              <a:t>improve outcomes</a:t>
            </a:r>
            <a:r>
              <a:rPr lang="en-GB" sz="1300">
                <a:solidFill>
                  <a:schemeClr val="dk1"/>
                </a:solidFill>
                <a:latin typeface="Poppins"/>
                <a:ea typeface="Poppins"/>
                <a:cs typeface="Poppins"/>
                <a:sym typeface="Poppins"/>
              </a:rPr>
              <a:t> by </a:t>
            </a:r>
            <a:r>
              <a:rPr b="1" lang="en-GB" sz="1300">
                <a:solidFill>
                  <a:schemeClr val="dk1"/>
                </a:solidFill>
                <a:latin typeface="Poppins"/>
                <a:ea typeface="Poppins"/>
                <a:cs typeface="Poppins"/>
                <a:sym typeface="Poppins"/>
              </a:rPr>
              <a:t>simplifying the service</a:t>
            </a:r>
            <a:r>
              <a:rPr lang="en-GB" sz="1300">
                <a:solidFill>
                  <a:schemeClr val="dk1"/>
                </a:solidFill>
                <a:latin typeface="Poppins"/>
                <a:ea typeface="Poppins"/>
                <a:cs typeface="Poppins"/>
                <a:sym typeface="Poppins"/>
              </a:rPr>
              <a:t>. It will create a </a:t>
            </a:r>
            <a:r>
              <a:rPr b="1" lang="en-GB" sz="1300">
                <a:solidFill>
                  <a:schemeClr val="dk1"/>
                </a:solidFill>
                <a:latin typeface="Poppins"/>
                <a:ea typeface="Poppins"/>
                <a:cs typeface="Poppins"/>
                <a:sym typeface="Poppins"/>
              </a:rPr>
              <a:t>sense of ownership </a:t>
            </a:r>
            <a:r>
              <a:rPr lang="en-GB" sz="1300">
                <a:solidFill>
                  <a:schemeClr val="dk1"/>
                </a:solidFill>
                <a:latin typeface="Poppins"/>
                <a:ea typeface="Poppins"/>
                <a:cs typeface="Poppins"/>
                <a:sym typeface="Poppins"/>
              </a:rPr>
              <a:t>for licence holders and </a:t>
            </a:r>
            <a:r>
              <a:rPr b="1" lang="en-GB" sz="1300">
                <a:solidFill>
                  <a:schemeClr val="dk1"/>
                </a:solidFill>
                <a:latin typeface="Poppins"/>
                <a:ea typeface="Poppins"/>
                <a:cs typeface="Poppins"/>
                <a:sym typeface="Poppins"/>
              </a:rPr>
              <a:t>streamline</a:t>
            </a:r>
            <a:r>
              <a:rPr lang="en-GB" sz="1300">
                <a:solidFill>
                  <a:schemeClr val="dk1"/>
                </a:solidFill>
                <a:latin typeface="Poppins"/>
                <a:ea typeface="Poppins"/>
                <a:cs typeface="Poppins"/>
                <a:sym typeface="Poppins"/>
              </a:rPr>
              <a:t> the business process.</a:t>
            </a:r>
            <a:endParaRPr sz="1300">
              <a:solidFill>
                <a:schemeClr val="dk1"/>
              </a:solidFill>
              <a:latin typeface="Poppins"/>
              <a:ea typeface="Poppins"/>
              <a:cs typeface="Poppins"/>
              <a:sym typeface="Poppins"/>
            </a:endParaRPr>
          </a:p>
        </p:txBody>
      </p:sp>
      <p:grpSp>
        <p:nvGrpSpPr>
          <p:cNvPr id="130" name="Google Shape;130;p16"/>
          <p:cNvGrpSpPr/>
          <p:nvPr/>
        </p:nvGrpSpPr>
        <p:grpSpPr>
          <a:xfrm>
            <a:off x="5018450" y="2013875"/>
            <a:ext cx="1944600" cy="1569600"/>
            <a:chOff x="1126863" y="2013875"/>
            <a:chExt cx="1944600" cy="1569600"/>
          </a:xfrm>
        </p:grpSpPr>
        <p:sp>
          <p:nvSpPr>
            <p:cNvPr id="131" name="Google Shape;131;p16"/>
            <p:cNvSpPr/>
            <p:nvPr/>
          </p:nvSpPr>
          <p:spPr>
            <a:xfrm>
              <a:off x="1126863" y="2013875"/>
              <a:ext cx="1944600" cy="1569600"/>
            </a:xfrm>
            <a:prstGeom prst="round2DiagRect">
              <a:avLst>
                <a:gd fmla="val 0" name="adj1"/>
                <a:gd fmla="val 17764" name="adj2"/>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txBox="1"/>
            <p:nvPr/>
          </p:nvSpPr>
          <p:spPr>
            <a:xfrm>
              <a:off x="1351638" y="2256375"/>
              <a:ext cx="1545300" cy="12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000">
                  <a:solidFill>
                    <a:schemeClr val="lt1"/>
                  </a:solidFill>
                  <a:latin typeface="Poppins"/>
                  <a:ea typeface="Poppins"/>
                  <a:cs typeface="Poppins"/>
                  <a:sym typeface="Poppins"/>
                </a:rPr>
                <a:t>The licensing teams spend a large proportion of their time chasing licence holders. This process varies from council to council</a:t>
              </a:r>
              <a:endParaRPr sz="1000">
                <a:solidFill>
                  <a:srgbClr val="FFFFFF"/>
                </a:solidFill>
                <a:latin typeface="Poppins"/>
                <a:ea typeface="Poppins"/>
                <a:cs typeface="Poppins"/>
                <a:sym typeface="Poppins"/>
              </a:endParaRPr>
            </a:p>
          </p:txBody>
        </p:sp>
      </p:grpSp>
      <p:pic>
        <p:nvPicPr>
          <p:cNvPr id="133" name="Google Shape;133;p16"/>
          <p:cNvPicPr preferRelativeResize="0"/>
          <p:nvPr/>
        </p:nvPicPr>
        <p:blipFill>
          <a:blip r:embed="rId3">
            <a:alphaModFix/>
          </a:blip>
          <a:stretch>
            <a:fillRect/>
          </a:stretch>
        </p:blipFill>
        <p:spPr>
          <a:xfrm>
            <a:off x="8549999" y="76301"/>
            <a:ext cx="556200" cy="5805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17"/>
          <p:cNvSpPr/>
          <p:nvPr/>
        </p:nvSpPr>
        <p:spPr>
          <a:xfrm>
            <a:off x="0" y="0"/>
            <a:ext cx="9144000" cy="1045800"/>
          </a:xfrm>
          <a:prstGeom prst="rect">
            <a:avLst/>
          </a:prstGeom>
          <a:solidFill>
            <a:srgbClr val="F5B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txBox="1"/>
          <p:nvPr>
            <p:ph type="ctrTitle"/>
          </p:nvPr>
        </p:nvSpPr>
        <p:spPr>
          <a:xfrm>
            <a:off x="337575" y="141600"/>
            <a:ext cx="7287000" cy="76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3000">
                <a:solidFill>
                  <a:srgbClr val="333333"/>
                </a:solidFill>
                <a:latin typeface="Poppins"/>
                <a:ea typeface="Poppins"/>
                <a:cs typeface="Poppins"/>
                <a:sym typeface="Poppins"/>
              </a:rPr>
              <a:t>Alpha Goals and Hypotheses  </a:t>
            </a:r>
            <a:endParaRPr b="1" sz="3000">
              <a:solidFill>
                <a:srgbClr val="333333"/>
              </a:solidFill>
              <a:latin typeface="Poppins"/>
              <a:ea typeface="Poppins"/>
              <a:cs typeface="Poppins"/>
              <a:sym typeface="Poppins"/>
            </a:endParaRPr>
          </a:p>
        </p:txBody>
      </p:sp>
      <p:sp>
        <p:nvSpPr>
          <p:cNvPr id="140" name="Google Shape;140;p17"/>
          <p:cNvSpPr txBox="1"/>
          <p:nvPr/>
        </p:nvSpPr>
        <p:spPr>
          <a:xfrm>
            <a:off x="9742550" y="3022800"/>
            <a:ext cx="340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1" name="Google Shape;141;p17"/>
          <p:cNvSpPr txBox="1"/>
          <p:nvPr/>
        </p:nvSpPr>
        <p:spPr>
          <a:xfrm>
            <a:off x="5523113" y="3678725"/>
            <a:ext cx="32196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300">
              <a:solidFill>
                <a:schemeClr val="dk1"/>
              </a:solidFill>
              <a:latin typeface="Helvetica Neue"/>
              <a:ea typeface="Helvetica Neue"/>
              <a:cs typeface="Helvetica Neue"/>
              <a:sym typeface="Helvetica Neue"/>
            </a:endParaRPr>
          </a:p>
        </p:txBody>
      </p:sp>
      <p:grpSp>
        <p:nvGrpSpPr>
          <p:cNvPr id="142" name="Google Shape;142;p17"/>
          <p:cNvGrpSpPr/>
          <p:nvPr/>
        </p:nvGrpSpPr>
        <p:grpSpPr>
          <a:xfrm>
            <a:off x="1060800" y="2847241"/>
            <a:ext cx="6566700" cy="670500"/>
            <a:chOff x="1431325" y="2473842"/>
            <a:chExt cx="6566700" cy="670500"/>
          </a:xfrm>
        </p:grpSpPr>
        <p:sp>
          <p:nvSpPr>
            <p:cNvPr id="143" name="Google Shape;143;p17"/>
            <p:cNvSpPr/>
            <p:nvPr/>
          </p:nvSpPr>
          <p:spPr>
            <a:xfrm rot="-5400000">
              <a:off x="4644475" y="-209208"/>
              <a:ext cx="670500" cy="6036600"/>
            </a:xfrm>
            <a:prstGeom prst="roundRect">
              <a:avLst>
                <a:gd fmla="val 50000"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txBox="1"/>
            <p:nvPr/>
          </p:nvSpPr>
          <p:spPr>
            <a:xfrm>
              <a:off x="5350131" y="2473842"/>
              <a:ext cx="2337900" cy="657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800">
                  <a:solidFill>
                    <a:srgbClr val="FFFFFF"/>
                  </a:solidFill>
                  <a:latin typeface="Poppins"/>
                  <a:ea typeface="Poppins"/>
                  <a:cs typeface="Poppins"/>
                  <a:sym typeface="Poppins"/>
                </a:rPr>
                <a:t>If we create alignment within the councils we can realise a more streamlined and efficient service </a:t>
              </a:r>
              <a:endParaRPr sz="800">
                <a:solidFill>
                  <a:srgbClr val="FFFFFF"/>
                </a:solidFill>
                <a:latin typeface="Poppins"/>
                <a:ea typeface="Poppins"/>
                <a:cs typeface="Poppins"/>
                <a:sym typeface="Poppins"/>
              </a:endParaRPr>
            </a:p>
          </p:txBody>
        </p:sp>
        <p:sp>
          <p:nvSpPr>
            <p:cNvPr id="145" name="Google Shape;145;p17"/>
            <p:cNvSpPr txBox="1"/>
            <p:nvPr/>
          </p:nvSpPr>
          <p:spPr>
            <a:xfrm>
              <a:off x="2744681" y="2473842"/>
              <a:ext cx="2337900" cy="657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800">
                  <a:solidFill>
                    <a:srgbClr val="FFFFFF"/>
                  </a:solidFill>
                  <a:latin typeface="Poppins"/>
                  <a:ea typeface="Poppins"/>
                  <a:cs typeface="Poppins"/>
                  <a:sym typeface="Poppins"/>
                </a:rPr>
                <a:t>Improve efficiency across councils</a:t>
              </a:r>
              <a:endParaRPr sz="800">
                <a:solidFill>
                  <a:srgbClr val="FFFFFF"/>
                </a:solidFill>
                <a:latin typeface="Poppins"/>
                <a:ea typeface="Poppins"/>
                <a:cs typeface="Poppins"/>
                <a:sym typeface="Poppins"/>
              </a:endParaRPr>
            </a:p>
          </p:txBody>
        </p:sp>
        <p:sp>
          <p:nvSpPr>
            <p:cNvPr id="146" name="Google Shape;146;p17"/>
            <p:cNvSpPr/>
            <p:nvPr/>
          </p:nvSpPr>
          <p:spPr>
            <a:xfrm rot="-5400000">
              <a:off x="1751875" y="2153292"/>
              <a:ext cx="670500" cy="1311600"/>
            </a:xfrm>
            <a:prstGeom prst="roundRect">
              <a:avLst>
                <a:gd fmla="val 50000" name="adj"/>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p:nvPr/>
          </p:nvSpPr>
          <p:spPr>
            <a:xfrm>
              <a:off x="1545080" y="2593344"/>
              <a:ext cx="431400" cy="431400"/>
            </a:xfrm>
            <a:prstGeom prst="pie">
              <a:avLst>
                <a:gd fmla="val 16226349" name="adj1"/>
                <a:gd fmla="val 10795968" name="adj2"/>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p:nvPr/>
          </p:nvSpPr>
          <p:spPr>
            <a:xfrm>
              <a:off x="2025174" y="2616792"/>
              <a:ext cx="6084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Roboto Light"/>
                  <a:ea typeface="Roboto Light"/>
                  <a:cs typeface="Roboto Light"/>
                  <a:sym typeface="Roboto Light"/>
                </a:rPr>
                <a:t>3</a:t>
              </a:r>
              <a:endParaRPr sz="1800">
                <a:solidFill>
                  <a:srgbClr val="FFFFFF"/>
                </a:solidFill>
                <a:latin typeface="Roboto Light"/>
                <a:ea typeface="Roboto Light"/>
                <a:cs typeface="Roboto Light"/>
                <a:sym typeface="Roboto Light"/>
              </a:endParaRPr>
            </a:p>
          </p:txBody>
        </p:sp>
        <p:cxnSp>
          <p:nvCxnSpPr>
            <p:cNvPr id="150" name="Google Shape;150;p17"/>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51" name="Google Shape;151;p17"/>
          <p:cNvGrpSpPr/>
          <p:nvPr/>
        </p:nvGrpSpPr>
        <p:grpSpPr>
          <a:xfrm>
            <a:off x="1060800" y="2165966"/>
            <a:ext cx="6566700" cy="670500"/>
            <a:chOff x="1431325" y="2473842"/>
            <a:chExt cx="6566700" cy="670500"/>
          </a:xfrm>
        </p:grpSpPr>
        <p:sp>
          <p:nvSpPr>
            <p:cNvPr id="152" name="Google Shape;152;p17"/>
            <p:cNvSpPr/>
            <p:nvPr/>
          </p:nvSpPr>
          <p:spPr>
            <a:xfrm rot="-5400000">
              <a:off x="4644475" y="-209208"/>
              <a:ext cx="670500" cy="6036600"/>
            </a:xfrm>
            <a:prstGeom prst="roundRect">
              <a:avLst>
                <a:gd fmla="val 50000"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txBox="1"/>
            <p:nvPr/>
          </p:nvSpPr>
          <p:spPr>
            <a:xfrm>
              <a:off x="5350131" y="2473842"/>
              <a:ext cx="2337900" cy="657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800">
                  <a:solidFill>
                    <a:srgbClr val="FFFFFF"/>
                  </a:solidFill>
                  <a:latin typeface="Poppins"/>
                  <a:ea typeface="Poppins"/>
                  <a:cs typeface="Poppins"/>
                  <a:sym typeface="Poppins"/>
                </a:rPr>
                <a:t>If we improve the desirability of the service for the drivers then they are more likely to use it and be comfortable with it. </a:t>
              </a:r>
              <a:endParaRPr sz="800">
                <a:solidFill>
                  <a:srgbClr val="FFFFFF"/>
                </a:solidFill>
                <a:latin typeface="Poppins"/>
                <a:ea typeface="Poppins"/>
                <a:cs typeface="Poppins"/>
                <a:sym typeface="Poppins"/>
              </a:endParaRPr>
            </a:p>
          </p:txBody>
        </p:sp>
        <p:sp>
          <p:nvSpPr>
            <p:cNvPr id="154" name="Google Shape;154;p17"/>
            <p:cNvSpPr txBox="1"/>
            <p:nvPr/>
          </p:nvSpPr>
          <p:spPr>
            <a:xfrm>
              <a:off x="2744681" y="2473842"/>
              <a:ext cx="2337900" cy="657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800">
                  <a:solidFill>
                    <a:srgbClr val="FFFFFF"/>
                  </a:solidFill>
                  <a:latin typeface="Poppins"/>
                  <a:ea typeface="Poppins"/>
                  <a:cs typeface="Poppins"/>
                  <a:sym typeface="Poppins"/>
                </a:rPr>
                <a:t>Create a  simplified and desirable service for managing </a:t>
              </a:r>
              <a:r>
                <a:rPr lang="en-GB" sz="800">
                  <a:solidFill>
                    <a:srgbClr val="FFFFFF"/>
                  </a:solidFill>
                  <a:latin typeface="Poppins"/>
                  <a:ea typeface="Poppins"/>
                  <a:cs typeface="Poppins"/>
                  <a:sym typeface="Poppins"/>
                </a:rPr>
                <a:t>licenses</a:t>
              </a:r>
              <a:r>
                <a:rPr lang="en-GB" sz="800">
                  <a:solidFill>
                    <a:srgbClr val="FFFFFF"/>
                  </a:solidFill>
                  <a:latin typeface="Poppins"/>
                  <a:ea typeface="Poppins"/>
                  <a:cs typeface="Poppins"/>
                  <a:sym typeface="Poppins"/>
                </a:rPr>
                <a:t> </a:t>
              </a:r>
              <a:endParaRPr sz="800">
                <a:solidFill>
                  <a:srgbClr val="FFFFFF"/>
                </a:solidFill>
                <a:latin typeface="Poppins"/>
                <a:ea typeface="Poppins"/>
                <a:cs typeface="Poppins"/>
                <a:sym typeface="Poppins"/>
              </a:endParaRPr>
            </a:p>
          </p:txBody>
        </p:sp>
        <p:sp>
          <p:nvSpPr>
            <p:cNvPr id="155" name="Google Shape;155;p17"/>
            <p:cNvSpPr/>
            <p:nvPr/>
          </p:nvSpPr>
          <p:spPr>
            <a:xfrm rot="-5400000">
              <a:off x="1751875" y="2153292"/>
              <a:ext cx="670500" cy="1311600"/>
            </a:xfrm>
            <a:prstGeom prst="roundRect">
              <a:avLst>
                <a:gd fmla="val 50000" name="adj"/>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p:nvPr/>
          </p:nvSpPr>
          <p:spPr>
            <a:xfrm>
              <a:off x="1545080" y="2593344"/>
              <a:ext cx="431400" cy="431400"/>
            </a:xfrm>
            <a:prstGeom prst="pie">
              <a:avLst>
                <a:gd fmla="val 16226349" name="adj1"/>
                <a:gd fmla="val 10795968" name="adj2"/>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p:nvPr/>
          </p:nvSpPr>
          <p:spPr>
            <a:xfrm>
              <a:off x="2025174" y="2616792"/>
              <a:ext cx="6084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Roboto Light"/>
                  <a:ea typeface="Roboto Light"/>
                  <a:cs typeface="Roboto Light"/>
                  <a:sym typeface="Roboto Light"/>
                </a:rPr>
                <a:t>2</a:t>
              </a:r>
              <a:endParaRPr sz="1800">
                <a:solidFill>
                  <a:srgbClr val="FFFFFF"/>
                </a:solidFill>
                <a:latin typeface="Roboto Light"/>
                <a:ea typeface="Roboto Light"/>
                <a:cs typeface="Roboto Light"/>
                <a:sym typeface="Roboto Light"/>
              </a:endParaRPr>
            </a:p>
          </p:txBody>
        </p:sp>
        <p:cxnSp>
          <p:nvCxnSpPr>
            <p:cNvPr id="159" name="Google Shape;159;p17"/>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60" name="Google Shape;160;p17"/>
          <p:cNvGrpSpPr/>
          <p:nvPr/>
        </p:nvGrpSpPr>
        <p:grpSpPr>
          <a:xfrm>
            <a:off x="1060800" y="1455750"/>
            <a:ext cx="6566700" cy="699441"/>
            <a:chOff x="1431325" y="2444900"/>
            <a:chExt cx="6566700" cy="699441"/>
          </a:xfrm>
        </p:grpSpPr>
        <p:sp>
          <p:nvSpPr>
            <p:cNvPr id="161" name="Google Shape;161;p17"/>
            <p:cNvSpPr/>
            <p:nvPr/>
          </p:nvSpPr>
          <p:spPr>
            <a:xfrm rot="-5400000">
              <a:off x="4644475" y="-209208"/>
              <a:ext cx="670500" cy="6036600"/>
            </a:xfrm>
            <a:prstGeom prst="roundRect">
              <a:avLst>
                <a:gd fmla="val 50000"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txBox="1"/>
            <p:nvPr/>
          </p:nvSpPr>
          <p:spPr>
            <a:xfrm>
              <a:off x="5337225" y="2444900"/>
              <a:ext cx="2658000" cy="657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800">
                  <a:solidFill>
                    <a:srgbClr val="FFFFFF"/>
                  </a:solidFill>
                  <a:latin typeface="Poppins"/>
                  <a:ea typeface="Poppins"/>
                  <a:cs typeface="Poppins"/>
                  <a:sym typeface="Poppins"/>
                </a:rPr>
                <a:t> </a:t>
              </a:r>
              <a:endParaRPr sz="8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rPr lang="en-GB" sz="800">
                  <a:solidFill>
                    <a:srgbClr val="FFFFFF"/>
                  </a:solidFill>
                  <a:latin typeface="Poppins"/>
                  <a:ea typeface="Poppins"/>
                  <a:cs typeface="Poppins"/>
                  <a:sym typeface="Poppins"/>
                </a:rPr>
                <a:t>If we make it easier for licence holders to interact with and understand the service, then we will see proactivity increase because they will have a better understanding of what is required. </a:t>
              </a:r>
              <a:endParaRPr sz="800">
                <a:solidFill>
                  <a:srgbClr val="FFFFFF"/>
                </a:solidFill>
                <a:latin typeface="Poppins"/>
                <a:ea typeface="Poppins"/>
                <a:cs typeface="Poppins"/>
                <a:sym typeface="Poppins"/>
              </a:endParaRPr>
            </a:p>
          </p:txBody>
        </p:sp>
        <p:sp>
          <p:nvSpPr>
            <p:cNvPr id="163" name="Google Shape;163;p17"/>
            <p:cNvSpPr txBox="1"/>
            <p:nvPr/>
          </p:nvSpPr>
          <p:spPr>
            <a:xfrm>
              <a:off x="2744681" y="2473842"/>
              <a:ext cx="2337900" cy="657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800">
                  <a:solidFill>
                    <a:srgbClr val="FFFFFF"/>
                  </a:solidFill>
                  <a:latin typeface="Poppins"/>
                  <a:ea typeface="Poppins"/>
                  <a:cs typeface="Poppins"/>
                  <a:sym typeface="Poppins"/>
                </a:rPr>
                <a:t>Improve proactiveness of Licence Holders</a:t>
              </a:r>
              <a:endParaRPr sz="800">
                <a:solidFill>
                  <a:srgbClr val="FFFFFF"/>
                </a:solidFill>
                <a:latin typeface="Poppins"/>
                <a:ea typeface="Poppins"/>
                <a:cs typeface="Poppins"/>
                <a:sym typeface="Poppins"/>
              </a:endParaRPr>
            </a:p>
          </p:txBody>
        </p:sp>
        <p:sp>
          <p:nvSpPr>
            <p:cNvPr id="164" name="Google Shape;164;p17"/>
            <p:cNvSpPr/>
            <p:nvPr/>
          </p:nvSpPr>
          <p:spPr>
            <a:xfrm rot="-5400000">
              <a:off x="1751875" y="2153292"/>
              <a:ext cx="670500" cy="1311600"/>
            </a:xfrm>
            <a:prstGeom prst="roundRect">
              <a:avLst>
                <a:gd fmla="val 50000" name="adj"/>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p:nvPr/>
          </p:nvSpPr>
          <p:spPr>
            <a:xfrm>
              <a:off x="1545080" y="2593344"/>
              <a:ext cx="431400" cy="431400"/>
            </a:xfrm>
            <a:prstGeom prst="pie">
              <a:avLst>
                <a:gd fmla="val 16226349" name="adj1"/>
                <a:gd fmla="val 10795968" name="adj2"/>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p:nvPr/>
          </p:nvSpPr>
          <p:spPr>
            <a:xfrm>
              <a:off x="2025174" y="2616792"/>
              <a:ext cx="6084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Roboto Light"/>
                  <a:ea typeface="Roboto Light"/>
                  <a:cs typeface="Roboto Light"/>
                  <a:sym typeface="Roboto Light"/>
                </a:rPr>
                <a:t>1</a:t>
              </a:r>
              <a:endParaRPr sz="1800">
                <a:solidFill>
                  <a:srgbClr val="FFFFFF"/>
                </a:solidFill>
                <a:latin typeface="Roboto Light"/>
                <a:ea typeface="Roboto Light"/>
                <a:cs typeface="Roboto Light"/>
                <a:sym typeface="Roboto Light"/>
              </a:endParaRPr>
            </a:p>
          </p:txBody>
        </p:sp>
        <p:cxnSp>
          <p:nvCxnSpPr>
            <p:cNvPr id="168" name="Google Shape;168;p17"/>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sp>
        <p:nvSpPr>
          <p:cNvPr id="169" name="Google Shape;169;p17"/>
          <p:cNvSpPr txBox="1"/>
          <p:nvPr/>
        </p:nvSpPr>
        <p:spPr>
          <a:xfrm>
            <a:off x="2323500" y="1109000"/>
            <a:ext cx="2390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Poppins"/>
                <a:ea typeface="Poppins"/>
                <a:cs typeface="Poppins"/>
                <a:sym typeface="Poppins"/>
              </a:rPr>
              <a:t>GOAL</a:t>
            </a:r>
            <a:r>
              <a:rPr b="1" lang="en-GB"/>
              <a:t> </a:t>
            </a:r>
            <a:endParaRPr b="1"/>
          </a:p>
        </p:txBody>
      </p:sp>
      <p:sp>
        <p:nvSpPr>
          <p:cNvPr id="170" name="Google Shape;170;p17"/>
          <p:cNvSpPr txBox="1"/>
          <p:nvPr/>
        </p:nvSpPr>
        <p:spPr>
          <a:xfrm>
            <a:off x="5594075" y="1097150"/>
            <a:ext cx="16917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oppins"/>
                <a:ea typeface="Poppins"/>
                <a:cs typeface="Poppins"/>
                <a:sym typeface="Poppins"/>
              </a:rPr>
              <a:t>HYPOTHESES</a:t>
            </a:r>
            <a:endParaRPr b="1">
              <a:latin typeface="Poppins"/>
              <a:ea typeface="Poppins"/>
              <a:cs typeface="Poppins"/>
              <a:sym typeface="Poppins"/>
            </a:endParaRPr>
          </a:p>
        </p:txBody>
      </p:sp>
      <p:sp>
        <p:nvSpPr>
          <p:cNvPr id="171" name="Google Shape;171;p17"/>
          <p:cNvSpPr/>
          <p:nvPr/>
        </p:nvSpPr>
        <p:spPr>
          <a:xfrm rot="-5400000">
            <a:off x="5853750" y="2482975"/>
            <a:ext cx="717900" cy="2833200"/>
          </a:xfrm>
          <a:prstGeom prst="roundRect">
            <a:avLst>
              <a:gd fmla="val 50000"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a:off x="1060805" y="4137619"/>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3" name="Google Shape;173;p17"/>
          <p:cNvCxnSpPr/>
          <p:nvPr/>
        </p:nvCxnSpPr>
        <p:spPr>
          <a:xfrm>
            <a:off x="4771116" y="4175559"/>
            <a:ext cx="0" cy="444600"/>
          </a:xfrm>
          <a:prstGeom prst="straightConnector1">
            <a:avLst/>
          </a:prstGeom>
          <a:noFill/>
          <a:ln cap="flat" cmpd="sng" w="9525">
            <a:solidFill>
              <a:srgbClr val="FFFFFF"/>
            </a:solidFill>
            <a:prstDash val="dot"/>
            <a:round/>
            <a:headEnd len="sm" w="sm" type="none"/>
            <a:tailEnd len="sm" w="sm" type="none"/>
          </a:ln>
        </p:spPr>
      </p:cxnSp>
      <p:grpSp>
        <p:nvGrpSpPr>
          <p:cNvPr id="174" name="Google Shape;174;p17"/>
          <p:cNvGrpSpPr/>
          <p:nvPr/>
        </p:nvGrpSpPr>
        <p:grpSpPr>
          <a:xfrm>
            <a:off x="1060800" y="3584591"/>
            <a:ext cx="6566700" cy="1394350"/>
            <a:chOff x="1431325" y="1749992"/>
            <a:chExt cx="6566700" cy="1394350"/>
          </a:xfrm>
        </p:grpSpPr>
        <p:sp>
          <p:nvSpPr>
            <p:cNvPr id="175" name="Google Shape;175;p17"/>
            <p:cNvSpPr/>
            <p:nvPr/>
          </p:nvSpPr>
          <p:spPr>
            <a:xfrm rot="-5400000">
              <a:off x="4644475" y="-209208"/>
              <a:ext cx="670500" cy="6036600"/>
            </a:xfrm>
            <a:prstGeom prst="roundRect">
              <a:avLst>
                <a:gd fmla="val 50000"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txBox="1"/>
            <p:nvPr/>
          </p:nvSpPr>
          <p:spPr>
            <a:xfrm>
              <a:off x="5414280" y="1749992"/>
              <a:ext cx="2337900" cy="657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800">
                  <a:solidFill>
                    <a:srgbClr val="FFFFFF"/>
                  </a:solidFill>
                  <a:latin typeface="Poppins"/>
                  <a:ea typeface="Poppins"/>
                  <a:cs typeface="Poppins"/>
                  <a:sym typeface="Poppins"/>
                </a:rPr>
                <a:t>If we create specific services aligned to each of councils we can realise a more streamlined and efficient service </a:t>
              </a:r>
              <a:endParaRPr sz="800">
                <a:solidFill>
                  <a:srgbClr val="FFFFFF"/>
                </a:solidFill>
                <a:latin typeface="Poppins"/>
                <a:ea typeface="Poppins"/>
                <a:cs typeface="Poppins"/>
                <a:sym typeface="Poppins"/>
              </a:endParaRPr>
            </a:p>
          </p:txBody>
        </p:sp>
        <p:sp>
          <p:nvSpPr>
            <p:cNvPr id="177" name="Google Shape;177;p17"/>
            <p:cNvSpPr txBox="1"/>
            <p:nvPr/>
          </p:nvSpPr>
          <p:spPr>
            <a:xfrm>
              <a:off x="2744681" y="2473842"/>
              <a:ext cx="2337900" cy="657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800">
                  <a:solidFill>
                    <a:srgbClr val="FFFFFF"/>
                  </a:solidFill>
                  <a:latin typeface="Poppins"/>
                  <a:ea typeface="Poppins"/>
                  <a:cs typeface="Poppins"/>
                  <a:sym typeface="Poppins"/>
                </a:rPr>
                <a:t>Reduce time on back end processes that directly impact the </a:t>
              </a:r>
              <a:r>
                <a:rPr lang="en-GB" sz="800">
                  <a:solidFill>
                    <a:srgbClr val="FFFFFF"/>
                  </a:solidFill>
                  <a:latin typeface="Poppins"/>
                  <a:ea typeface="Poppins"/>
                  <a:cs typeface="Poppins"/>
                  <a:sym typeface="Poppins"/>
                </a:rPr>
                <a:t>licence</a:t>
              </a:r>
              <a:r>
                <a:rPr lang="en-GB" sz="800">
                  <a:solidFill>
                    <a:srgbClr val="FFFFFF"/>
                  </a:solidFill>
                  <a:latin typeface="Poppins"/>
                  <a:ea typeface="Poppins"/>
                  <a:cs typeface="Poppins"/>
                  <a:sym typeface="Poppins"/>
                </a:rPr>
                <a:t> holders </a:t>
              </a:r>
              <a:endParaRPr sz="8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rPr lang="en-GB" sz="600">
                  <a:solidFill>
                    <a:srgbClr val="FFFFFF"/>
                  </a:solidFill>
                  <a:latin typeface="Poppins"/>
                  <a:ea typeface="Poppins"/>
                  <a:cs typeface="Poppins"/>
                  <a:sym typeface="Poppins"/>
                </a:rPr>
                <a:t>(note: internal backend processes are not likely to be prioritised as part of the alpha)</a:t>
              </a:r>
              <a:endParaRPr sz="600">
                <a:solidFill>
                  <a:srgbClr val="FFFFFF"/>
                </a:solidFill>
                <a:latin typeface="Poppins"/>
                <a:ea typeface="Poppins"/>
                <a:cs typeface="Poppins"/>
                <a:sym typeface="Poppins"/>
              </a:endParaRPr>
            </a:p>
          </p:txBody>
        </p:sp>
        <p:sp>
          <p:nvSpPr>
            <p:cNvPr id="178" name="Google Shape;178;p17"/>
            <p:cNvSpPr/>
            <p:nvPr/>
          </p:nvSpPr>
          <p:spPr>
            <a:xfrm rot="-5400000">
              <a:off x="1751875" y="2153292"/>
              <a:ext cx="670500" cy="1311600"/>
            </a:xfrm>
            <a:prstGeom prst="roundRect">
              <a:avLst>
                <a:gd fmla="val 50000" name="adj"/>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p:nvPr/>
          </p:nvSpPr>
          <p:spPr>
            <a:xfrm>
              <a:off x="1545080" y="2593344"/>
              <a:ext cx="431400" cy="431400"/>
            </a:xfrm>
            <a:prstGeom prst="pie">
              <a:avLst>
                <a:gd fmla="val 16226349" name="adj1"/>
                <a:gd fmla="val 10795968" name="adj2"/>
              </a:avLst>
            </a:prstGeom>
            <a:solidFill>
              <a:srgbClr val="50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a:off x="2025174" y="2616792"/>
              <a:ext cx="6084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Roboto Light"/>
                  <a:ea typeface="Roboto Light"/>
                  <a:cs typeface="Roboto Light"/>
                  <a:sym typeface="Roboto Light"/>
                </a:rPr>
                <a:t>4</a:t>
              </a:r>
              <a:endParaRPr sz="1800">
                <a:solidFill>
                  <a:srgbClr val="FFFFFF"/>
                </a:solidFill>
                <a:latin typeface="Roboto Light"/>
                <a:ea typeface="Roboto Light"/>
                <a:cs typeface="Roboto Light"/>
                <a:sym typeface="Roboto Light"/>
              </a:endParaRPr>
            </a:p>
          </p:txBody>
        </p:sp>
        <p:cxnSp>
          <p:nvCxnSpPr>
            <p:cNvPr id="182" name="Google Shape;182;p17"/>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sp>
        <p:nvSpPr>
          <p:cNvPr id="183" name="Google Shape;183;p17"/>
          <p:cNvSpPr txBox="1"/>
          <p:nvPr/>
        </p:nvSpPr>
        <p:spPr>
          <a:xfrm>
            <a:off x="5015879" y="4321954"/>
            <a:ext cx="2337900" cy="657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800">
                <a:solidFill>
                  <a:srgbClr val="FFFFFF"/>
                </a:solidFill>
                <a:latin typeface="Poppins"/>
                <a:ea typeface="Poppins"/>
                <a:cs typeface="Poppins"/>
                <a:sym typeface="Poppins"/>
              </a:rPr>
              <a:t>If we reduced time spent on backend processes, it would free up time for the councils to focus on more meaningful work </a:t>
            </a:r>
            <a:endParaRPr sz="800">
              <a:solidFill>
                <a:srgbClr val="FFFFFF"/>
              </a:solidFill>
              <a:latin typeface="Poppins"/>
              <a:ea typeface="Poppins"/>
              <a:cs typeface="Poppins"/>
              <a:sym typeface="Poppins"/>
            </a:endParaRPr>
          </a:p>
        </p:txBody>
      </p:sp>
      <p:pic>
        <p:nvPicPr>
          <p:cNvPr id="184" name="Google Shape;184;p17"/>
          <p:cNvPicPr preferRelativeResize="0"/>
          <p:nvPr/>
        </p:nvPicPr>
        <p:blipFill>
          <a:blip r:embed="rId3">
            <a:alphaModFix/>
          </a:blip>
          <a:stretch>
            <a:fillRect/>
          </a:stretch>
        </p:blipFill>
        <p:spPr>
          <a:xfrm>
            <a:off x="8549999" y="76301"/>
            <a:ext cx="556200" cy="5805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80D"/>
        </a:solidFill>
      </p:bgPr>
    </p:bg>
    <p:spTree>
      <p:nvGrpSpPr>
        <p:cNvPr id="188" name="Shape 188"/>
        <p:cNvGrpSpPr/>
        <p:nvPr/>
      </p:nvGrpSpPr>
      <p:grpSpPr>
        <a:xfrm>
          <a:off x="0" y="0"/>
          <a:ext cx="0" cy="0"/>
          <a:chOff x="0" y="0"/>
          <a:chExt cx="0" cy="0"/>
        </a:xfrm>
      </p:grpSpPr>
      <p:sp>
        <p:nvSpPr>
          <p:cNvPr id="189" name="Google Shape;189;p18"/>
          <p:cNvSpPr txBox="1"/>
          <p:nvPr>
            <p:ph type="ctrTitle"/>
          </p:nvPr>
        </p:nvSpPr>
        <p:spPr>
          <a:xfrm>
            <a:off x="54825" y="1665575"/>
            <a:ext cx="7106700" cy="125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3500">
                <a:solidFill>
                  <a:srgbClr val="333333"/>
                </a:solidFill>
                <a:latin typeface="Poppins"/>
                <a:ea typeface="Poppins"/>
                <a:cs typeface="Poppins"/>
                <a:sym typeface="Poppins"/>
              </a:rPr>
              <a:t> </a:t>
            </a:r>
            <a:endParaRPr b="1" sz="3500">
              <a:solidFill>
                <a:srgbClr val="333333"/>
              </a:solidFill>
              <a:latin typeface="Poppins"/>
              <a:ea typeface="Poppins"/>
              <a:cs typeface="Poppins"/>
              <a:sym typeface="Poppins"/>
            </a:endParaRPr>
          </a:p>
          <a:p>
            <a:pPr indent="0" lvl="0" marL="0" rtl="0" algn="l">
              <a:spcBef>
                <a:spcPts val="0"/>
              </a:spcBef>
              <a:spcAft>
                <a:spcPts val="0"/>
              </a:spcAft>
              <a:buNone/>
            </a:pPr>
            <a:r>
              <a:rPr b="1" lang="en-GB" sz="3200">
                <a:solidFill>
                  <a:srgbClr val="333333"/>
                </a:solidFill>
                <a:latin typeface="Poppins"/>
                <a:ea typeface="Poppins"/>
                <a:cs typeface="Poppins"/>
                <a:sym typeface="Poppins"/>
              </a:rPr>
              <a:t>Proactiveness &amp;  Simplification</a:t>
            </a:r>
            <a:r>
              <a:rPr b="1" lang="en-GB" sz="3500">
                <a:solidFill>
                  <a:srgbClr val="333333"/>
                </a:solidFill>
                <a:latin typeface="Poppins"/>
                <a:ea typeface="Poppins"/>
                <a:cs typeface="Poppins"/>
                <a:sym typeface="Poppins"/>
              </a:rPr>
              <a:t>  </a:t>
            </a:r>
            <a:endParaRPr b="1" sz="3500">
              <a:solidFill>
                <a:srgbClr val="333333"/>
              </a:solidFill>
              <a:latin typeface="Poppins"/>
              <a:ea typeface="Poppins"/>
              <a:cs typeface="Poppins"/>
              <a:sym typeface="Poppins"/>
            </a:endParaRPr>
          </a:p>
        </p:txBody>
      </p:sp>
      <p:pic>
        <p:nvPicPr>
          <p:cNvPr id="190" name="Google Shape;190;p18"/>
          <p:cNvPicPr preferRelativeResize="0"/>
          <p:nvPr/>
        </p:nvPicPr>
        <p:blipFill>
          <a:blip r:embed="rId3">
            <a:alphaModFix/>
          </a:blip>
          <a:stretch>
            <a:fillRect/>
          </a:stretch>
        </p:blipFill>
        <p:spPr>
          <a:xfrm>
            <a:off x="5911000" y="294000"/>
            <a:ext cx="3233000" cy="484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9"/>
          <p:cNvSpPr/>
          <p:nvPr/>
        </p:nvSpPr>
        <p:spPr>
          <a:xfrm>
            <a:off x="0" y="0"/>
            <a:ext cx="2314500" cy="5143500"/>
          </a:xfrm>
          <a:prstGeom prst="rect">
            <a:avLst/>
          </a:prstGeom>
          <a:solidFill>
            <a:srgbClr val="F5B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txBox="1"/>
          <p:nvPr/>
        </p:nvSpPr>
        <p:spPr>
          <a:xfrm>
            <a:off x="62500" y="721450"/>
            <a:ext cx="2178900" cy="10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333333"/>
                </a:solidFill>
                <a:latin typeface="Poppins"/>
                <a:ea typeface="Poppins"/>
                <a:cs typeface="Poppins"/>
                <a:sym typeface="Poppins"/>
              </a:rPr>
              <a:t>Goal </a:t>
            </a:r>
            <a:r>
              <a:rPr b="1" lang="en-GB" sz="3000">
                <a:solidFill>
                  <a:srgbClr val="333333"/>
                </a:solidFill>
                <a:latin typeface="Poppins"/>
                <a:ea typeface="Poppins"/>
                <a:cs typeface="Poppins"/>
                <a:sym typeface="Poppins"/>
              </a:rPr>
              <a:t>Summary </a:t>
            </a:r>
            <a:endParaRPr b="1" sz="3000">
              <a:solidFill>
                <a:srgbClr val="333333"/>
              </a:solidFill>
              <a:latin typeface="Poppins"/>
              <a:ea typeface="Poppins"/>
              <a:cs typeface="Poppins"/>
              <a:sym typeface="Poppins"/>
            </a:endParaRPr>
          </a:p>
        </p:txBody>
      </p:sp>
      <p:sp>
        <p:nvSpPr>
          <p:cNvPr id="197" name="Google Shape;197;p19"/>
          <p:cNvSpPr txBox="1"/>
          <p:nvPr/>
        </p:nvSpPr>
        <p:spPr>
          <a:xfrm>
            <a:off x="2747350" y="563325"/>
            <a:ext cx="5997900" cy="4179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GB">
                <a:latin typeface="Poppins"/>
                <a:ea typeface="Poppins"/>
                <a:cs typeface="Poppins"/>
                <a:sym typeface="Poppins"/>
              </a:rPr>
              <a:t>The goals of this sprint were </a:t>
            </a:r>
            <a:endParaRPr>
              <a:latin typeface="Poppins"/>
              <a:ea typeface="Poppins"/>
              <a:cs typeface="Poppins"/>
              <a:sym typeface="Poppins"/>
            </a:endParaRPr>
          </a:p>
          <a:p>
            <a:pPr indent="-317500" lvl="0" marL="457200" rtl="0" algn="l">
              <a:lnSpc>
                <a:spcPct val="150000"/>
              </a:lnSpc>
              <a:spcBef>
                <a:spcPts val="0"/>
              </a:spcBef>
              <a:spcAft>
                <a:spcPts val="0"/>
              </a:spcAft>
              <a:buSzPts val="1400"/>
              <a:buFont typeface="Poppins"/>
              <a:buChar char="●"/>
            </a:pPr>
            <a:r>
              <a:rPr lang="en-GB">
                <a:latin typeface="Poppins"/>
                <a:ea typeface="Poppins"/>
                <a:cs typeface="Poppins"/>
                <a:sym typeface="Poppins"/>
              </a:rPr>
              <a:t>Licence</a:t>
            </a:r>
            <a:r>
              <a:rPr lang="en-GB">
                <a:latin typeface="Poppins"/>
                <a:ea typeface="Poppins"/>
                <a:cs typeface="Poppins"/>
                <a:sym typeface="Poppins"/>
              </a:rPr>
              <a:t> Holder </a:t>
            </a:r>
            <a:r>
              <a:rPr b="1" lang="en-GB">
                <a:latin typeface="Poppins"/>
                <a:ea typeface="Poppins"/>
                <a:cs typeface="Poppins"/>
                <a:sym typeface="Poppins"/>
              </a:rPr>
              <a:t>Interviews </a:t>
            </a:r>
            <a:r>
              <a:rPr lang="en-GB">
                <a:latin typeface="Poppins"/>
                <a:ea typeface="Poppins"/>
                <a:cs typeface="Poppins"/>
                <a:sym typeface="Poppins"/>
              </a:rPr>
              <a:t> </a:t>
            </a:r>
            <a:endParaRPr>
              <a:latin typeface="Poppins"/>
              <a:ea typeface="Poppins"/>
              <a:cs typeface="Poppins"/>
              <a:sym typeface="Poppins"/>
            </a:endParaRPr>
          </a:p>
          <a:p>
            <a:pPr indent="-317500" lvl="0" marL="457200" rtl="0" algn="l">
              <a:lnSpc>
                <a:spcPct val="150000"/>
              </a:lnSpc>
              <a:spcBef>
                <a:spcPts val="0"/>
              </a:spcBef>
              <a:spcAft>
                <a:spcPts val="0"/>
              </a:spcAft>
              <a:buSzPts val="1400"/>
              <a:buFont typeface="Poppins"/>
              <a:buChar char="●"/>
            </a:pPr>
            <a:r>
              <a:rPr lang="en-GB">
                <a:latin typeface="Poppins"/>
                <a:ea typeface="Poppins"/>
                <a:cs typeface="Poppins"/>
                <a:sym typeface="Poppins"/>
              </a:rPr>
              <a:t>Licence</a:t>
            </a:r>
            <a:r>
              <a:rPr lang="en-GB">
                <a:latin typeface="Poppins"/>
                <a:ea typeface="Poppins"/>
                <a:cs typeface="Poppins"/>
                <a:sym typeface="Poppins"/>
              </a:rPr>
              <a:t> Holder </a:t>
            </a:r>
            <a:r>
              <a:rPr b="1" lang="en-GB">
                <a:latin typeface="Poppins"/>
                <a:ea typeface="Poppins"/>
                <a:cs typeface="Poppins"/>
                <a:sym typeface="Poppins"/>
              </a:rPr>
              <a:t>Research Synthesis</a:t>
            </a:r>
            <a:endParaRPr>
              <a:latin typeface="Poppins"/>
              <a:ea typeface="Poppins"/>
              <a:cs typeface="Poppins"/>
              <a:sym typeface="Poppins"/>
            </a:endParaRPr>
          </a:p>
          <a:p>
            <a:pPr indent="-317500" lvl="0" marL="457200" rtl="0" algn="l">
              <a:lnSpc>
                <a:spcPct val="150000"/>
              </a:lnSpc>
              <a:spcBef>
                <a:spcPts val="0"/>
              </a:spcBef>
              <a:spcAft>
                <a:spcPts val="0"/>
              </a:spcAft>
              <a:buSzPts val="1400"/>
              <a:buFont typeface="Poppins"/>
              <a:buChar char="●"/>
            </a:pPr>
            <a:r>
              <a:rPr lang="en-GB">
                <a:latin typeface="Poppins"/>
                <a:ea typeface="Poppins"/>
                <a:cs typeface="Poppins"/>
                <a:sym typeface="Poppins"/>
              </a:rPr>
              <a:t>Round 2 UR </a:t>
            </a:r>
            <a:r>
              <a:rPr b="1" lang="en-GB">
                <a:latin typeface="Poppins"/>
                <a:ea typeface="Poppins"/>
                <a:cs typeface="Poppins"/>
                <a:sym typeface="Poppins"/>
              </a:rPr>
              <a:t>Recruitment</a:t>
            </a:r>
            <a:endParaRPr b="1">
              <a:latin typeface="Poppins"/>
              <a:ea typeface="Poppins"/>
              <a:cs typeface="Poppins"/>
              <a:sym typeface="Poppins"/>
            </a:endParaRPr>
          </a:p>
        </p:txBody>
      </p:sp>
      <p:pic>
        <p:nvPicPr>
          <p:cNvPr id="198" name="Google Shape;198;p19"/>
          <p:cNvPicPr preferRelativeResize="0"/>
          <p:nvPr/>
        </p:nvPicPr>
        <p:blipFill>
          <a:blip r:embed="rId3">
            <a:alphaModFix/>
          </a:blip>
          <a:stretch>
            <a:fillRect/>
          </a:stretch>
        </p:blipFill>
        <p:spPr>
          <a:xfrm>
            <a:off x="173750" y="2505075"/>
            <a:ext cx="2418351" cy="1549000"/>
          </a:xfrm>
          <a:prstGeom prst="rect">
            <a:avLst/>
          </a:prstGeom>
          <a:noFill/>
          <a:ln>
            <a:noFill/>
          </a:ln>
        </p:spPr>
      </p:pic>
      <p:pic>
        <p:nvPicPr>
          <p:cNvPr id="199" name="Google Shape;199;p19"/>
          <p:cNvPicPr preferRelativeResize="0"/>
          <p:nvPr/>
        </p:nvPicPr>
        <p:blipFill>
          <a:blip r:embed="rId4">
            <a:alphaModFix/>
          </a:blip>
          <a:stretch>
            <a:fillRect/>
          </a:stretch>
        </p:blipFill>
        <p:spPr>
          <a:xfrm>
            <a:off x="8516220" y="162792"/>
            <a:ext cx="486000" cy="4860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p:nvPr/>
        </p:nvSpPr>
        <p:spPr>
          <a:xfrm>
            <a:off x="0" y="0"/>
            <a:ext cx="1889100" cy="5143500"/>
          </a:xfrm>
          <a:prstGeom prst="rect">
            <a:avLst/>
          </a:prstGeom>
          <a:solidFill>
            <a:srgbClr val="F5B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
          <p:cNvSpPr txBox="1"/>
          <p:nvPr/>
        </p:nvSpPr>
        <p:spPr>
          <a:xfrm>
            <a:off x="-150" y="747625"/>
            <a:ext cx="1889100" cy="18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333333"/>
                </a:solidFill>
                <a:latin typeface="Poppins"/>
                <a:ea typeface="Poppins"/>
                <a:cs typeface="Poppins"/>
                <a:sym typeface="Poppins"/>
              </a:rPr>
              <a:t>Licence Team Headline Findings </a:t>
            </a:r>
            <a:r>
              <a:rPr b="1" lang="en-GB" sz="2000">
                <a:solidFill>
                  <a:srgbClr val="333333"/>
                </a:solidFill>
                <a:latin typeface="Poppins"/>
                <a:ea typeface="Poppins"/>
                <a:cs typeface="Poppins"/>
                <a:sym typeface="Poppins"/>
              </a:rPr>
              <a:t> </a:t>
            </a:r>
            <a:endParaRPr b="1" sz="2000">
              <a:solidFill>
                <a:srgbClr val="333333"/>
              </a:solidFill>
              <a:latin typeface="Poppins"/>
              <a:ea typeface="Poppins"/>
              <a:cs typeface="Poppins"/>
              <a:sym typeface="Poppins"/>
            </a:endParaRPr>
          </a:p>
        </p:txBody>
      </p:sp>
      <p:sp>
        <p:nvSpPr>
          <p:cNvPr id="206" name="Google Shape;206;p20"/>
          <p:cNvSpPr txBox="1"/>
          <p:nvPr/>
        </p:nvSpPr>
        <p:spPr>
          <a:xfrm>
            <a:off x="2055063" y="344675"/>
            <a:ext cx="6295200" cy="5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Poppins"/>
                <a:ea typeface="Poppins"/>
                <a:cs typeface="Poppins"/>
                <a:sym typeface="Poppins"/>
              </a:rPr>
              <a:t>Below are the </a:t>
            </a:r>
            <a:r>
              <a:rPr b="1" lang="en-GB">
                <a:latin typeface="Poppins"/>
                <a:ea typeface="Poppins"/>
                <a:cs typeface="Poppins"/>
                <a:sym typeface="Poppins"/>
              </a:rPr>
              <a:t>common</a:t>
            </a:r>
            <a:r>
              <a:rPr lang="en-GB">
                <a:latin typeface="Poppins"/>
                <a:ea typeface="Poppins"/>
                <a:cs typeface="Poppins"/>
                <a:sym typeface="Poppins"/>
              </a:rPr>
              <a:t> </a:t>
            </a:r>
            <a:r>
              <a:rPr b="1" lang="en-GB">
                <a:latin typeface="Poppins"/>
                <a:ea typeface="Poppins"/>
                <a:cs typeface="Poppins"/>
                <a:sym typeface="Poppins"/>
              </a:rPr>
              <a:t>themes</a:t>
            </a:r>
            <a:r>
              <a:rPr lang="en-GB">
                <a:latin typeface="Poppins"/>
                <a:ea typeface="Poppins"/>
                <a:cs typeface="Poppins"/>
                <a:sym typeface="Poppins"/>
              </a:rPr>
              <a:t> uncovered during sessions with council licensing teams…</a:t>
            </a:r>
            <a:endParaRPr>
              <a:latin typeface="Poppins"/>
              <a:ea typeface="Poppins"/>
              <a:cs typeface="Poppins"/>
              <a:sym typeface="Poppins"/>
            </a:endParaRPr>
          </a:p>
        </p:txBody>
      </p:sp>
      <p:pic>
        <p:nvPicPr>
          <p:cNvPr id="207" name="Google Shape;207;p20"/>
          <p:cNvPicPr preferRelativeResize="0"/>
          <p:nvPr/>
        </p:nvPicPr>
        <p:blipFill>
          <a:blip r:embed="rId3">
            <a:alphaModFix/>
          </a:blip>
          <a:stretch>
            <a:fillRect/>
          </a:stretch>
        </p:blipFill>
        <p:spPr>
          <a:xfrm>
            <a:off x="8509371" y="159804"/>
            <a:ext cx="486000" cy="486000"/>
          </a:xfrm>
          <a:prstGeom prst="ellipse">
            <a:avLst/>
          </a:prstGeom>
          <a:noFill/>
          <a:ln>
            <a:noFill/>
          </a:ln>
        </p:spPr>
      </p:pic>
      <p:pic>
        <p:nvPicPr>
          <p:cNvPr id="208" name="Google Shape;208;p20"/>
          <p:cNvPicPr preferRelativeResize="0"/>
          <p:nvPr/>
        </p:nvPicPr>
        <p:blipFill>
          <a:blip r:embed="rId4">
            <a:alphaModFix/>
          </a:blip>
          <a:stretch>
            <a:fillRect/>
          </a:stretch>
        </p:blipFill>
        <p:spPr>
          <a:xfrm>
            <a:off x="8516220" y="162792"/>
            <a:ext cx="486000" cy="486000"/>
          </a:xfrm>
          <a:prstGeom prst="ellipse">
            <a:avLst/>
          </a:prstGeom>
          <a:noFill/>
          <a:ln>
            <a:noFill/>
          </a:ln>
        </p:spPr>
      </p:pic>
      <p:graphicFrame>
        <p:nvGraphicFramePr>
          <p:cNvPr id="209" name="Google Shape;209;p20"/>
          <p:cNvGraphicFramePr/>
          <p:nvPr/>
        </p:nvGraphicFramePr>
        <p:xfrm>
          <a:off x="2173450" y="1032935"/>
          <a:ext cx="3000000" cy="3000000"/>
        </p:xfrm>
        <a:graphic>
          <a:graphicData uri="http://schemas.openxmlformats.org/drawingml/2006/table">
            <a:tbl>
              <a:tblPr>
                <a:noFill/>
                <a:tableStyleId>{91C993ED-69A4-4B57-B56B-F25080F21D3D}</a:tableStyleId>
              </a:tblPr>
              <a:tblGrid>
                <a:gridCol w="3251950"/>
                <a:gridCol w="3291075"/>
              </a:tblGrid>
              <a:tr h="276700">
                <a:tc>
                  <a:txBody>
                    <a:bodyPr/>
                    <a:lstStyle/>
                    <a:p>
                      <a:pPr indent="0" lvl="0" marL="0" rtl="0" algn="ctr">
                        <a:spcBef>
                          <a:spcPts val="0"/>
                        </a:spcBef>
                        <a:spcAft>
                          <a:spcPts val="0"/>
                        </a:spcAft>
                        <a:buNone/>
                      </a:pPr>
                      <a:r>
                        <a:rPr b="1" lang="en-GB" sz="1200">
                          <a:latin typeface="Poppins"/>
                          <a:ea typeface="Poppins"/>
                          <a:cs typeface="Poppins"/>
                          <a:sym typeface="Poppins"/>
                        </a:rPr>
                        <a:t>Licence Team Needs</a:t>
                      </a:r>
                      <a:endParaRPr b="1" sz="1200">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1200">
                          <a:latin typeface="Poppins"/>
                          <a:ea typeface="Poppins"/>
                          <a:cs typeface="Poppins"/>
                          <a:sym typeface="Poppins"/>
                        </a:rPr>
                        <a:t>Licence Team Pain Points </a:t>
                      </a:r>
                      <a:endParaRPr b="1" sz="1200">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692150">
                <a:tc>
                  <a:txBody>
                    <a:bodyPr/>
                    <a:lstStyle/>
                    <a:p>
                      <a:pPr indent="-304800" lvl="0" marL="457200" rtl="0" algn="l">
                        <a:lnSpc>
                          <a:spcPct val="115000"/>
                        </a:lnSpc>
                        <a:spcBef>
                          <a:spcPts val="0"/>
                        </a:spcBef>
                        <a:spcAft>
                          <a:spcPts val="0"/>
                        </a:spcAft>
                        <a:buSzPts val="1200"/>
                        <a:buFont typeface="Poppins"/>
                        <a:buChar char="●"/>
                      </a:pPr>
                      <a:r>
                        <a:rPr lang="en-GB" sz="1200">
                          <a:latin typeface="Poppins"/>
                          <a:ea typeface="Poppins"/>
                          <a:cs typeface="Poppins"/>
                          <a:sym typeface="Poppins"/>
                        </a:rPr>
                        <a:t>An extremely simple service for drivers to use</a:t>
                      </a:r>
                      <a:endParaRPr sz="1200">
                        <a:latin typeface="Poppins"/>
                        <a:ea typeface="Poppins"/>
                        <a:cs typeface="Poppins"/>
                        <a:sym typeface="Poppins"/>
                      </a:endParaRPr>
                    </a:p>
                    <a:p>
                      <a:pPr indent="-304800" lvl="0" marL="457200" rtl="0" algn="l">
                        <a:lnSpc>
                          <a:spcPct val="115000"/>
                        </a:lnSpc>
                        <a:spcBef>
                          <a:spcPts val="0"/>
                        </a:spcBef>
                        <a:spcAft>
                          <a:spcPts val="0"/>
                        </a:spcAft>
                        <a:buSzPts val="1200"/>
                        <a:buFont typeface="Poppins"/>
                        <a:buChar char="●"/>
                      </a:pPr>
                      <a:r>
                        <a:rPr lang="en-GB" sz="1200">
                          <a:latin typeface="Poppins"/>
                          <a:ea typeface="Poppins"/>
                          <a:cs typeface="Poppins"/>
                          <a:sym typeface="Poppins"/>
                        </a:rPr>
                        <a:t>A reliable online service so Licensing Teams can work on enforcement tasks</a:t>
                      </a:r>
                      <a:endParaRPr sz="1200">
                        <a:latin typeface="Poppins"/>
                        <a:ea typeface="Poppins"/>
                        <a:cs typeface="Poppins"/>
                        <a:sym typeface="Poppins"/>
                      </a:endParaRPr>
                    </a:p>
                    <a:p>
                      <a:pPr indent="-304800" lvl="0" marL="457200" rtl="0" algn="l">
                        <a:lnSpc>
                          <a:spcPct val="115000"/>
                        </a:lnSpc>
                        <a:spcBef>
                          <a:spcPts val="0"/>
                        </a:spcBef>
                        <a:spcAft>
                          <a:spcPts val="0"/>
                        </a:spcAft>
                        <a:buSzPts val="1200"/>
                        <a:buFont typeface="Poppins"/>
                        <a:buChar char="●"/>
                      </a:pPr>
                      <a:r>
                        <a:rPr lang="en-GB" sz="1200">
                          <a:latin typeface="Poppins"/>
                          <a:ea typeface="Poppins"/>
                          <a:cs typeface="Poppins"/>
                          <a:sym typeface="Poppins"/>
                        </a:rPr>
                        <a:t>Create digital confidence in drivers</a:t>
                      </a:r>
                      <a:endParaRPr sz="1200">
                        <a:latin typeface="Poppins"/>
                        <a:ea typeface="Poppins"/>
                        <a:cs typeface="Poppins"/>
                        <a:sym typeface="Poppins"/>
                      </a:endParaRPr>
                    </a:p>
                    <a:p>
                      <a:pPr indent="-304800" lvl="0" marL="457200" rtl="0" algn="l">
                        <a:lnSpc>
                          <a:spcPct val="115000"/>
                        </a:lnSpc>
                        <a:spcBef>
                          <a:spcPts val="0"/>
                        </a:spcBef>
                        <a:spcAft>
                          <a:spcPts val="0"/>
                        </a:spcAft>
                        <a:buSzPts val="1200"/>
                        <a:buFont typeface="Poppins"/>
                        <a:buChar char="●"/>
                      </a:pPr>
                      <a:r>
                        <a:rPr lang="en-GB" sz="1200">
                          <a:latin typeface="Poppins"/>
                          <a:ea typeface="Poppins"/>
                          <a:cs typeface="Poppins"/>
                          <a:sym typeface="Poppins"/>
                        </a:rPr>
                        <a:t>Increased digital communication with drivers</a:t>
                      </a:r>
                      <a:endParaRPr sz="1200">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Char char="●"/>
                      </a:pPr>
                      <a:r>
                        <a:rPr lang="en-GB" sz="1200">
                          <a:solidFill>
                            <a:schemeClr val="dk1"/>
                          </a:solidFill>
                          <a:latin typeface="Poppins"/>
                          <a:ea typeface="Poppins"/>
                          <a:cs typeface="Poppins"/>
                          <a:sym typeface="Poppins"/>
                        </a:rPr>
                        <a:t>A reduction in drivers coming into the office</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Char char="●"/>
                      </a:pPr>
                      <a:r>
                        <a:rPr lang="en-GB" sz="1200">
                          <a:solidFill>
                            <a:schemeClr val="dk1"/>
                          </a:solidFill>
                          <a:latin typeface="Poppins"/>
                          <a:ea typeface="Poppins"/>
                          <a:cs typeface="Poppins"/>
                          <a:sym typeface="Poppins"/>
                        </a:rPr>
                        <a:t>Reduce licence holder neediness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Char char="●"/>
                      </a:pPr>
                      <a:r>
                        <a:rPr lang="en-GB" sz="1200">
                          <a:solidFill>
                            <a:schemeClr val="dk1"/>
                          </a:solidFill>
                          <a:latin typeface="Poppins"/>
                          <a:ea typeface="Poppins"/>
                          <a:cs typeface="Poppins"/>
                          <a:sym typeface="Poppins"/>
                        </a:rPr>
                        <a:t>Less time chasing </a:t>
                      </a:r>
                      <a:endParaRPr sz="1200">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04800" lvl="0" marL="457200" rtl="0" algn="l">
                        <a:spcBef>
                          <a:spcPts val="0"/>
                        </a:spcBef>
                        <a:spcAft>
                          <a:spcPts val="0"/>
                        </a:spcAft>
                        <a:buSzPts val="1200"/>
                        <a:buFont typeface="Poppins"/>
                        <a:buChar char="●"/>
                      </a:pPr>
                      <a:r>
                        <a:rPr lang="en-GB" sz="1200">
                          <a:latin typeface="Poppins"/>
                          <a:ea typeface="Poppins"/>
                          <a:cs typeface="Poppins"/>
                          <a:sym typeface="Poppins"/>
                        </a:rPr>
                        <a:t>Lack of responsibility from drivers to sort their own renewals out</a:t>
                      </a:r>
                      <a:endParaRPr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lang="en-GB" sz="1200">
                          <a:latin typeface="Poppins"/>
                          <a:ea typeface="Poppins"/>
                          <a:cs typeface="Poppins"/>
                          <a:sym typeface="Poppins"/>
                        </a:rPr>
                        <a:t>Low digital licence holders who don’t read emails</a:t>
                      </a:r>
                      <a:endParaRPr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lang="en-GB" sz="1200">
                          <a:latin typeface="Poppins"/>
                          <a:ea typeface="Poppins"/>
                          <a:cs typeface="Poppins"/>
                          <a:sym typeface="Poppins"/>
                        </a:rPr>
                        <a:t>Recurring unnecessary contact from drivers </a:t>
                      </a:r>
                      <a:endParaRPr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lang="en-GB" sz="1200">
                          <a:latin typeface="Poppins"/>
                          <a:ea typeface="Poppins"/>
                          <a:cs typeface="Poppins"/>
                          <a:sym typeface="Poppins"/>
                        </a:rPr>
                        <a:t>Language barriers</a:t>
                      </a:r>
                      <a:endParaRPr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lang="en-GB" sz="1200">
                          <a:latin typeface="Poppins"/>
                          <a:ea typeface="Poppins"/>
                          <a:cs typeface="Poppins"/>
                          <a:sym typeface="Poppins"/>
                        </a:rPr>
                        <a:t>Guidance given to drivers isn’t read</a:t>
                      </a:r>
                      <a:endParaRPr sz="1200">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GB" sz="1200">
                          <a:solidFill>
                            <a:schemeClr val="dk1"/>
                          </a:solidFill>
                          <a:latin typeface="Poppins"/>
                          <a:ea typeface="Poppins"/>
                          <a:cs typeface="Poppins"/>
                          <a:sym typeface="Poppins"/>
                        </a:rPr>
                        <a:t>Chasing licence holders for documents</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GB" sz="1200">
                          <a:solidFill>
                            <a:schemeClr val="dk1"/>
                          </a:solidFill>
                          <a:latin typeface="Poppins"/>
                          <a:ea typeface="Poppins"/>
                          <a:cs typeface="Poppins"/>
                          <a:sym typeface="Poppins"/>
                        </a:rPr>
                        <a:t>Managing the DBS and medical check process with drivers</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GB" sz="1200">
                          <a:solidFill>
                            <a:schemeClr val="dk1"/>
                          </a:solidFill>
                          <a:latin typeface="Poppins"/>
                          <a:ea typeface="Poppins"/>
                          <a:cs typeface="Poppins"/>
                          <a:sym typeface="Poppins"/>
                        </a:rPr>
                        <a:t>Incorrect information and documents from licence holders</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GB" sz="1200">
                          <a:solidFill>
                            <a:schemeClr val="dk1"/>
                          </a:solidFill>
                          <a:latin typeface="Poppins"/>
                          <a:ea typeface="Poppins"/>
                          <a:cs typeface="Poppins"/>
                          <a:sym typeface="Poppins"/>
                        </a:rPr>
                        <a:t>Chasing - and hand holding - drivers</a:t>
                      </a:r>
                      <a:endParaRPr sz="1200">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1"/>
          <p:cNvSpPr/>
          <p:nvPr/>
        </p:nvSpPr>
        <p:spPr>
          <a:xfrm>
            <a:off x="0" y="0"/>
            <a:ext cx="1889100" cy="5143500"/>
          </a:xfrm>
          <a:prstGeom prst="rect">
            <a:avLst/>
          </a:prstGeom>
          <a:solidFill>
            <a:srgbClr val="F5B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txBox="1"/>
          <p:nvPr/>
        </p:nvSpPr>
        <p:spPr>
          <a:xfrm>
            <a:off x="-150" y="747625"/>
            <a:ext cx="1889100" cy="18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333333"/>
                </a:solidFill>
                <a:latin typeface="Poppins"/>
                <a:ea typeface="Poppins"/>
                <a:cs typeface="Poppins"/>
                <a:sym typeface="Poppins"/>
              </a:rPr>
              <a:t>Licence</a:t>
            </a:r>
            <a:r>
              <a:rPr b="1" lang="en-GB" sz="2000">
                <a:solidFill>
                  <a:srgbClr val="333333"/>
                </a:solidFill>
                <a:latin typeface="Poppins"/>
                <a:ea typeface="Poppins"/>
                <a:cs typeface="Poppins"/>
                <a:sym typeface="Poppins"/>
              </a:rPr>
              <a:t> Holder Interviews</a:t>
            </a:r>
            <a:r>
              <a:rPr b="1" lang="en-GB" sz="2000">
                <a:solidFill>
                  <a:srgbClr val="333333"/>
                </a:solidFill>
                <a:latin typeface="Poppins"/>
                <a:ea typeface="Poppins"/>
                <a:cs typeface="Poppins"/>
                <a:sym typeface="Poppins"/>
              </a:rPr>
              <a:t> </a:t>
            </a:r>
            <a:endParaRPr b="1" sz="2000">
              <a:solidFill>
                <a:srgbClr val="333333"/>
              </a:solidFill>
              <a:latin typeface="Poppins"/>
              <a:ea typeface="Poppins"/>
              <a:cs typeface="Poppins"/>
              <a:sym typeface="Poppins"/>
            </a:endParaRPr>
          </a:p>
        </p:txBody>
      </p:sp>
      <p:sp>
        <p:nvSpPr>
          <p:cNvPr id="216" name="Google Shape;216;p21"/>
          <p:cNvSpPr txBox="1"/>
          <p:nvPr/>
        </p:nvSpPr>
        <p:spPr>
          <a:xfrm>
            <a:off x="2087475" y="285200"/>
            <a:ext cx="6335400" cy="43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Poppins"/>
                <a:ea typeface="Poppins"/>
                <a:cs typeface="Poppins"/>
                <a:sym typeface="Poppins"/>
              </a:rPr>
              <a:t>We conducted interviews across all 3 councils. The below table summarises participant profiles that met our high focus criteria… </a:t>
            </a:r>
            <a:endParaRPr sz="1200">
              <a:latin typeface="Poppins"/>
              <a:ea typeface="Poppins"/>
              <a:cs typeface="Poppins"/>
              <a:sym typeface="Poppins"/>
            </a:endParaRPr>
          </a:p>
        </p:txBody>
      </p:sp>
      <p:pic>
        <p:nvPicPr>
          <p:cNvPr id="217" name="Google Shape;217;p21"/>
          <p:cNvPicPr preferRelativeResize="0"/>
          <p:nvPr/>
        </p:nvPicPr>
        <p:blipFill>
          <a:blip r:embed="rId3">
            <a:alphaModFix/>
          </a:blip>
          <a:stretch>
            <a:fillRect/>
          </a:stretch>
        </p:blipFill>
        <p:spPr>
          <a:xfrm>
            <a:off x="8516220" y="162792"/>
            <a:ext cx="486000" cy="486000"/>
          </a:xfrm>
          <a:prstGeom prst="ellipse">
            <a:avLst/>
          </a:prstGeom>
          <a:noFill/>
          <a:ln>
            <a:noFill/>
          </a:ln>
        </p:spPr>
      </p:pic>
      <p:graphicFrame>
        <p:nvGraphicFramePr>
          <p:cNvPr id="218" name="Google Shape;218;p21"/>
          <p:cNvGraphicFramePr/>
          <p:nvPr/>
        </p:nvGraphicFramePr>
        <p:xfrm>
          <a:off x="2087475" y="836300"/>
          <a:ext cx="3000000" cy="3000000"/>
        </p:xfrm>
        <a:graphic>
          <a:graphicData uri="http://schemas.openxmlformats.org/drawingml/2006/table">
            <a:tbl>
              <a:tblPr>
                <a:noFill/>
                <a:tableStyleId>{91C993ED-69A4-4B57-B56B-F25080F21D3D}</a:tableStyleId>
              </a:tblPr>
              <a:tblGrid>
                <a:gridCol w="1233675"/>
                <a:gridCol w="1766775"/>
                <a:gridCol w="3334950"/>
              </a:tblGrid>
              <a:tr h="349325">
                <a:tc>
                  <a:txBody>
                    <a:bodyPr/>
                    <a:lstStyle/>
                    <a:p>
                      <a:pPr indent="0" lvl="0" marL="0" rtl="0" algn="ctr">
                        <a:spcBef>
                          <a:spcPts val="0"/>
                        </a:spcBef>
                        <a:spcAft>
                          <a:spcPts val="0"/>
                        </a:spcAft>
                        <a:buNone/>
                      </a:pPr>
                      <a:r>
                        <a:t/>
                      </a:r>
                      <a:endParaRPr b="1" sz="1000">
                        <a:latin typeface="Poppins"/>
                        <a:ea typeface="Poppins"/>
                        <a:cs typeface="Poppins"/>
                        <a:sym typeface="Poppins"/>
                      </a:endParaRPr>
                    </a:p>
                  </a:txBody>
                  <a:tcPr marT="91425" marB="91425" marR="91425" marL="91425"/>
                </a:tc>
                <a:tc>
                  <a:txBody>
                    <a:bodyPr/>
                    <a:lstStyle/>
                    <a:p>
                      <a:pPr indent="0" lvl="0" marL="0" rtl="0" algn="ctr">
                        <a:spcBef>
                          <a:spcPts val="0"/>
                        </a:spcBef>
                        <a:spcAft>
                          <a:spcPts val="0"/>
                        </a:spcAft>
                        <a:buNone/>
                      </a:pPr>
                      <a:r>
                        <a:rPr b="1" lang="en-GB" sz="1000">
                          <a:latin typeface="Poppins"/>
                          <a:ea typeface="Poppins"/>
                          <a:cs typeface="Poppins"/>
                          <a:sym typeface="Poppins"/>
                        </a:rPr>
                        <a:t>Number of Participants </a:t>
                      </a:r>
                      <a:endParaRPr b="1" sz="1000">
                        <a:latin typeface="Poppins"/>
                        <a:ea typeface="Poppins"/>
                        <a:cs typeface="Poppins"/>
                        <a:sym typeface="Poppins"/>
                      </a:endParaRPr>
                    </a:p>
                  </a:txBody>
                  <a:tcPr marT="91425" marB="91425" marR="91425" marL="91425"/>
                </a:tc>
                <a:tc>
                  <a:txBody>
                    <a:bodyPr/>
                    <a:lstStyle/>
                    <a:p>
                      <a:pPr indent="0" lvl="0" marL="0" rtl="0" algn="ctr">
                        <a:spcBef>
                          <a:spcPts val="0"/>
                        </a:spcBef>
                        <a:spcAft>
                          <a:spcPts val="0"/>
                        </a:spcAft>
                        <a:buNone/>
                      </a:pPr>
                      <a:r>
                        <a:rPr b="1" lang="en-GB" sz="1000">
                          <a:latin typeface="Poppins"/>
                          <a:ea typeface="Poppins"/>
                          <a:cs typeface="Poppins"/>
                          <a:sym typeface="Poppins"/>
                        </a:rPr>
                        <a:t> </a:t>
                      </a:r>
                      <a:r>
                        <a:rPr b="1" lang="en-GB" sz="1000">
                          <a:latin typeface="Poppins"/>
                          <a:ea typeface="Poppins"/>
                          <a:cs typeface="Poppins"/>
                          <a:sym typeface="Poppins"/>
                        </a:rPr>
                        <a:t>Licence</a:t>
                      </a:r>
                      <a:r>
                        <a:rPr b="1" lang="en-GB" sz="1000">
                          <a:latin typeface="Poppins"/>
                          <a:ea typeface="Poppins"/>
                          <a:cs typeface="Poppins"/>
                          <a:sym typeface="Poppins"/>
                        </a:rPr>
                        <a:t> Types</a:t>
                      </a:r>
                      <a:endParaRPr b="1" sz="1000">
                        <a:latin typeface="Poppins"/>
                        <a:ea typeface="Poppins"/>
                        <a:cs typeface="Poppins"/>
                        <a:sym typeface="Poppins"/>
                      </a:endParaRPr>
                    </a:p>
                  </a:txBody>
                  <a:tcPr marT="91425" marB="91425" marR="91425" marL="91425"/>
                </a:tc>
              </a:tr>
              <a:tr h="912600">
                <a:tc>
                  <a:txBody>
                    <a:bodyPr/>
                    <a:lstStyle/>
                    <a:p>
                      <a:pPr indent="0" lvl="0" marL="0" rtl="0" algn="l">
                        <a:spcBef>
                          <a:spcPts val="0"/>
                        </a:spcBef>
                        <a:spcAft>
                          <a:spcPts val="0"/>
                        </a:spcAft>
                        <a:buNone/>
                      </a:pPr>
                      <a:r>
                        <a:rPr b="1" lang="en-GB" sz="1000">
                          <a:latin typeface="Poppins"/>
                          <a:ea typeface="Poppins"/>
                          <a:cs typeface="Poppins"/>
                          <a:sym typeface="Poppins"/>
                        </a:rPr>
                        <a:t>Basingstoke</a:t>
                      </a:r>
                      <a:endParaRPr b="1" sz="1000">
                        <a:latin typeface="Poppins"/>
                        <a:ea typeface="Poppins"/>
                        <a:cs typeface="Poppins"/>
                        <a:sym typeface="Poppins"/>
                      </a:endParaRPr>
                    </a:p>
                  </a:txBody>
                  <a:tcPr marT="91425" marB="91425" marR="91425" marL="91425" anchor="ctr"/>
                </a:tc>
                <a:tc>
                  <a:txBody>
                    <a:bodyPr/>
                    <a:lstStyle/>
                    <a:p>
                      <a:pPr indent="0" lvl="0" marL="0" rtl="0" algn="ctr">
                        <a:spcBef>
                          <a:spcPts val="0"/>
                        </a:spcBef>
                        <a:spcAft>
                          <a:spcPts val="0"/>
                        </a:spcAft>
                        <a:buNone/>
                      </a:pPr>
                      <a:r>
                        <a:t/>
                      </a:r>
                      <a:endParaRPr sz="1000">
                        <a:latin typeface="Poppins"/>
                        <a:ea typeface="Poppins"/>
                        <a:cs typeface="Poppins"/>
                        <a:sym typeface="Poppins"/>
                      </a:endParaRPr>
                    </a:p>
                    <a:p>
                      <a:pPr indent="0" lvl="0" marL="0" rtl="0" algn="ctr">
                        <a:spcBef>
                          <a:spcPts val="0"/>
                        </a:spcBef>
                        <a:spcAft>
                          <a:spcPts val="0"/>
                        </a:spcAft>
                        <a:buNone/>
                      </a:pPr>
                      <a:r>
                        <a:t/>
                      </a:r>
                      <a:endParaRPr sz="1000">
                        <a:latin typeface="Poppins"/>
                        <a:ea typeface="Poppins"/>
                        <a:cs typeface="Poppins"/>
                        <a:sym typeface="Poppins"/>
                      </a:endParaRPr>
                    </a:p>
                    <a:p>
                      <a:pPr indent="0" lvl="0" marL="0" rtl="0" algn="ctr">
                        <a:spcBef>
                          <a:spcPts val="0"/>
                        </a:spcBef>
                        <a:spcAft>
                          <a:spcPts val="0"/>
                        </a:spcAft>
                        <a:buNone/>
                      </a:pPr>
                      <a:r>
                        <a:t/>
                      </a:r>
                      <a:endParaRPr sz="1000">
                        <a:latin typeface="Poppins"/>
                        <a:ea typeface="Poppins"/>
                        <a:cs typeface="Poppins"/>
                        <a:sym typeface="Poppins"/>
                      </a:endParaRPr>
                    </a:p>
                    <a:p>
                      <a:pPr indent="0" lvl="0" marL="0" rtl="0" algn="ctr">
                        <a:spcBef>
                          <a:spcPts val="0"/>
                        </a:spcBef>
                        <a:spcAft>
                          <a:spcPts val="0"/>
                        </a:spcAft>
                        <a:buNone/>
                      </a:pPr>
                      <a:r>
                        <a:rPr lang="en-GB" sz="1000">
                          <a:latin typeface="Poppins"/>
                          <a:ea typeface="Poppins"/>
                          <a:cs typeface="Poppins"/>
                          <a:sym typeface="Poppins"/>
                        </a:rPr>
                        <a:t>4</a:t>
                      </a:r>
                      <a:endParaRPr sz="1000">
                        <a:latin typeface="Poppins"/>
                        <a:ea typeface="Poppins"/>
                        <a:cs typeface="Poppins"/>
                        <a:sym typeface="Poppins"/>
                      </a:endParaRPr>
                    </a:p>
                  </a:txBody>
                  <a:tcPr marT="91425" marB="91425" marR="91425" marL="91425"/>
                </a:tc>
                <a:tc>
                  <a:txBody>
                    <a:bodyPr/>
                    <a:lstStyle/>
                    <a:p>
                      <a:pPr indent="-292100" lvl="0" marL="457200" rtl="0" algn="l">
                        <a:spcBef>
                          <a:spcPts val="0"/>
                        </a:spcBef>
                        <a:spcAft>
                          <a:spcPts val="0"/>
                        </a:spcAft>
                        <a:buSzPts val="1000"/>
                        <a:buFont typeface="Poppins"/>
                        <a:buChar char="●"/>
                      </a:pPr>
                      <a:r>
                        <a:rPr lang="en-GB" sz="1000">
                          <a:latin typeface="Poppins"/>
                          <a:ea typeface="Poppins"/>
                          <a:cs typeface="Poppins"/>
                          <a:sym typeface="Poppins"/>
                        </a:rPr>
                        <a:t>Private Hire Licence + Vehicle Proprietor </a:t>
                      </a:r>
                      <a:endParaRPr sz="1000">
                        <a:latin typeface="Poppins"/>
                        <a:ea typeface="Poppins"/>
                        <a:cs typeface="Poppins"/>
                        <a:sym typeface="Poppins"/>
                      </a:endParaRPr>
                    </a:p>
                    <a:p>
                      <a:pPr indent="0" lvl="0" marL="457200" rtl="0" algn="l">
                        <a:spcBef>
                          <a:spcPts val="0"/>
                        </a:spcBef>
                        <a:spcAft>
                          <a:spcPts val="0"/>
                        </a:spcAft>
                        <a:buNone/>
                      </a:pPr>
                      <a:r>
                        <a:t/>
                      </a:r>
                      <a:endParaRPr sz="1000">
                        <a:latin typeface="Poppins"/>
                        <a:ea typeface="Poppins"/>
                        <a:cs typeface="Poppins"/>
                        <a:sym typeface="Poppins"/>
                      </a:endParaRPr>
                    </a:p>
                    <a:p>
                      <a:pPr indent="-292100" lvl="0" marL="457200" rtl="0" algn="l">
                        <a:spcBef>
                          <a:spcPts val="0"/>
                        </a:spcBef>
                        <a:spcAft>
                          <a:spcPts val="0"/>
                        </a:spcAft>
                        <a:buSzPts val="1000"/>
                        <a:buFont typeface="Poppins"/>
                        <a:buChar char="●"/>
                      </a:pPr>
                      <a:r>
                        <a:rPr lang="en-GB" sz="1000">
                          <a:latin typeface="Poppins"/>
                          <a:ea typeface="Poppins"/>
                          <a:cs typeface="Poppins"/>
                          <a:sym typeface="Poppins"/>
                        </a:rPr>
                        <a:t>Large Private Hire Operator + Vehicle Proprietor</a:t>
                      </a:r>
                      <a:endParaRPr sz="1000">
                        <a:latin typeface="Poppins"/>
                        <a:ea typeface="Poppins"/>
                        <a:cs typeface="Poppins"/>
                        <a:sym typeface="Poppins"/>
                      </a:endParaRPr>
                    </a:p>
                    <a:p>
                      <a:pPr indent="0" lvl="0" marL="457200" rtl="0" algn="l">
                        <a:spcBef>
                          <a:spcPts val="0"/>
                        </a:spcBef>
                        <a:spcAft>
                          <a:spcPts val="0"/>
                        </a:spcAft>
                        <a:buNone/>
                      </a:pPr>
                      <a:r>
                        <a:t/>
                      </a:r>
                      <a:endParaRPr sz="1000">
                        <a:latin typeface="Poppins"/>
                        <a:ea typeface="Poppins"/>
                        <a:cs typeface="Poppins"/>
                        <a:sym typeface="Poppins"/>
                      </a:endParaRPr>
                    </a:p>
                    <a:p>
                      <a:pPr indent="-292100" lvl="0" marL="457200" rtl="0" algn="l">
                        <a:spcBef>
                          <a:spcPts val="0"/>
                        </a:spcBef>
                        <a:spcAft>
                          <a:spcPts val="0"/>
                        </a:spcAft>
                        <a:buSzPts val="1000"/>
                        <a:buFont typeface="Poppins"/>
                        <a:buChar char="●"/>
                      </a:pPr>
                      <a:r>
                        <a:rPr lang="en-GB" sz="1000">
                          <a:latin typeface="Poppins"/>
                          <a:ea typeface="Poppins"/>
                          <a:cs typeface="Poppins"/>
                          <a:sym typeface="Poppins"/>
                        </a:rPr>
                        <a:t>Private Hire </a:t>
                      </a:r>
                      <a:endParaRPr sz="1000">
                        <a:latin typeface="Poppins"/>
                        <a:ea typeface="Poppins"/>
                        <a:cs typeface="Poppins"/>
                        <a:sym typeface="Poppins"/>
                      </a:endParaRPr>
                    </a:p>
                    <a:p>
                      <a:pPr indent="0" lvl="0" marL="457200" rtl="0" algn="l">
                        <a:spcBef>
                          <a:spcPts val="0"/>
                        </a:spcBef>
                        <a:spcAft>
                          <a:spcPts val="0"/>
                        </a:spcAft>
                        <a:buNone/>
                      </a:pPr>
                      <a:r>
                        <a:t/>
                      </a:r>
                      <a:endParaRPr sz="1000">
                        <a:latin typeface="Poppins"/>
                        <a:ea typeface="Poppins"/>
                        <a:cs typeface="Poppins"/>
                        <a:sym typeface="Poppins"/>
                      </a:endParaRPr>
                    </a:p>
                    <a:p>
                      <a:pPr indent="-292100" lvl="0" marL="457200" rtl="0" algn="l">
                        <a:spcBef>
                          <a:spcPts val="0"/>
                        </a:spcBef>
                        <a:spcAft>
                          <a:spcPts val="0"/>
                        </a:spcAft>
                        <a:buSzPts val="1000"/>
                        <a:buFont typeface="Poppins"/>
                        <a:buChar char="●"/>
                      </a:pPr>
                      <a:r>
                        <a:rPr lang="en-GB" sz="1000">
                          <a:latin typeface="Poppins"/>
                          <a:ea typeface="Poppins"/>
                          <a:cs typeface="Poppins"/>
                          <a:sym typeface="Poppins"/>
                        </a:rPr>
                        <a:t>One Man Band (Hackney &amp; Private Hire)</a:t>
                      </a:r>
                      <a:endParaRPr sz="1000">
                        <a:latin typeface="Poppins"/>
                        <a:ea typeface="Poppins"/>
                        <a:cs typeface="Poppins"/>
                        <a:sym typeface="Poppins"/>
                      </a:endParaRPr>
                    </a:p>
                  </a:txBody>
                  <a:tcPr marT="91425" marB="91425" marR="91425" marL="91425"/>
                </a:tc>
              </a:tr>
              <a:tr h="725750">
                <a:tc>
                  <a:txBody>
                    <a:bodyPr/>
                    <a:lstStyle/>
                    <a:p>
                      <a:pPr indent="0" lvl="0" marL="0" rtl="0" algn="l">
                        <a:spcBef>
                          <a:spcPts val="0"/>
                        </a:spcBef>
                        <a:spcAft>
                          <a:spcPts val="0"/>
                        </a:spcAft>
                        <a:buNone/>
                      </a:pPr>
                      <a:r>
                        <a:rPr b="1" lang="en-GB" sz="1000">
                          <a:latin typeface="Poppins"/>
                          <a:ea typeface="Poppins"/>
                          <a:cs typeface="Poppins"/>
                          <a:sym typeface="Poppins"/>
                        </a:rPr>
                        <a:t>Rushmoor </a:t>
                      </a:r>
                      <a:endParaRPr b="1" sz="1000">
                        <a:latin typeface="Poppins"/>
                        <a:ea typeface="Poppins"/>
                        <a:cs typeface="Poppins"/>
                        <a:sym typeface="Poppins"/>
                      </a:endParaRPr>
                    </a:p>
                  </a:txBody>
                  <a:tcPr marT="91425" marB="91425" marR="91425" marL="91425" anchor="ctr"/>
                </a:tc>
                <a:tc>
                  <a:txBody>
                    <a:bodyPr/>
                    <a:lstStyle/>
                    <a:p>
                      <a:pPr indent="0" lvl="0" marL="0" rtl="0" algn="ctr">
                        <a:spcBef>
                          <a:spcPts val="0"/>
                        </a:spcBef>
                        <a:spcAft>
                          <a:spcPts val="0"/>
                        </a:spcAft>
                        <a:buNone/>
                      </a:pPr>
                      <a:r>
                        <a:t/>
                      </a:r>
                      <a:endParaRPr sz="1000">
                        <a:latin typeface="Poppins"/>
                        <a:ea typeface="Poppins"/>
                        <a:cs typeface="Poppins"/>
                        <a:sym typeface="Poppins"/>
                      </a:endParaRPr>
                    </a:p>
                    <a:p>
                      <a:pPr indent="0" lvl="0" marL="0" rtl="0" algn="ctr">
                        <a:spcBef>
                          <a:spcPts val="0"/>
                        </a:spcBef>
                        <a:spcAft>
                          <a:spcPts val="0"/>
                        </a:spcAft>
                        <a:buNone/>
                      </a:pPr>
                      <a:r>
                        <a:t/>
                      </a:r>
                      <a:endParaRPr sz="1000">
                        <a:latin typeface="Poppins"/>
                        <a:ea typeface="Poppins"/>
                        <a:cs typeface="Poppins"/>
                        <a:sym typeface="Poppins"/>
                      </a:endParaRPr>
                    </a:p>
                    <a:p>
                      <a:pPr indent="0" lvl="0" marL="0" rtl="0" algn="ctr">
                        <a:spcBef>
                          <a:spcPts val="0"/>
                        </a:spcBef>
                        <a:spcAft>
                          <a:spcPts val="0"/>
                        </a:spcAft>
                        <a:buNone/>
                      </a:pPr>
                      <a:r>
                        <a:rPr lang="en-GB" sz="1000">
                          <a:latin typeface="Poppins"/>
                          <a:ea typeface="Poppins"/>
                          <a:cs typeface="Poppins"/>
                          <a:sym typeface="Poppins"/>
                        </a:rPr>
                        <a:t>3</a:t>
                      </a:r>
                      <a:endParaRPr sz="1000">
                        <a:latin typeface="Poppins"/>
                        <a:ea typeface="Poppins"/>
                        <a:cs typeface="Poppins"/>
                        <a:sym typeface="Poppins"/>
                      </a:endParaRPr>
                    </a:p>
                  </a:txBody>
                  <a:tcPr marT="91425" marB="91425" marR="91425" marL="91425"/>
                </a:tc>
                <a:tc>
                  <a:txBody>
                    <a:bodyPr/>
                    <a:lstStyle/>
                    <a:p>
                      <a:pPr indent="-292100" lvl="0" marL="457200" rtl="0" algn="l">
                        <a:spcBef>
                          <a:spcPts val="0"/>
                        </a:spcBef>
                        <a:spcAft>
                          <a:spcPts val="0"/>
                        </a:spcAft>
                        <a:buSzPts val="1000"/>
                        <a:buFont typeface="Poppins"/>
                        <a:buChar char="●"/>
                      </a:pPr>
                      <a:r>
                        <a:rPr lang="en-GB" sz="1000">
                          <a:latin typeface="Poppins"/>
                          <a:ea typeface="Poppins"/>
                          <a:cs typeface="Poppins"/>
                          <a:sym typeface="Poppins"/>
                        </a:rPr>
                        <a:t>Large Private Hire Operator + Vehicle Proprietor</a:t>
                      </a:r>
                      <a:br>
                        <a:rPr lang="en-GB" sz="1000">
                          <a:latin typeface="Poppins"/>
                          <a:ea typeface="Poppins"/>
                          <a:cs typeface="Poppins"/>
                          <a:sym typeface="Poppins"/>
                        </a:rPr>
                      </a:br>
                      <a:endParaRPr sz="1000">
                        <a:latin typeface="Poppins"/>
                        <a:ea typeface="Poppins"/>
                        <a:cs typeface="Poppins"/>
                        <a:sym typeface="Poppins"/>
                      </a:endParaRPr>
                    </a:p>
                    <a:p>
                      <a:pPr indent="-292100" lvl="0" marL="457200" rtl="0" algn="l">
                        <a:spcBef>
                          <a:spcPts val="0"/>
                        </a:spcBef>
                        <a:spcAft>
                          <a:spcPts val="0"/>
                        </a:spcAft>
                        <a:buSzPts val="1000"/>
                        <a:buFont typeface="Poppins"/>
                        <a:buChar char="●"/>
                      </a:pPr>
                      <a:r>
                        <a:rPr lang="en-GB" sz="1000">
                          <a:latin typeface="Poppins"/>
                          <a:ea typeface="Poppins"/>
                          <a:cs typeface="Poppins"/>
                          <a:sym typeface="Poppins"/>
                        </a:rPr>
                        <a:t>Restricted </a:t>
                      </a:r>
                      <a:r>
                        <a:rPr lang="en-GB" sz="1000">
                          <a:latin typeface="Poppins"/>
                          <a:ea typeface="Poppins"/>
                          <a:cs typeface="Poppins"/>
                          <a:sym typeface="Poppins"/>
                        </a:rPr>
                        <a:t>Driver's</a:t>
                      </a:r>
                      <a:r>
                        <a:rPr lang="en-GB" sz="1000">
                          <a:latin typeface="Poppins"/>
                          <a:ea typeface="Poppins"/>
                          <a:cs typeface="Poppins"/>
                          <a:sym typeface="Poppins"/>
                        </a:rPr>
                        <a:t> Licence</a:t>
                      </a:r>
                      <a:br>
                        <a:rPr lang="en-GB" sz="1000">
                          <a:latin typeface="Poppins"/>
                          <a:ea typeface="Poppins"/>
                          <a:cs typeface="Poppins"/>
                          <a:sym typeface="Poppins"/>
                        </a:rPr>
                      </a:br>
                      <a:endParaRPr sz="1000">
                        <a:latin typeface="Poppins"/>
                        <a:ea typeface="Poppins"/>
                        <a:cs typeface="Poppins"/>
                        <a:sym typeface="Poppins"/>
                      </a:endParaRPr>
                    </a:p>
                    <a:p>
                      <a:pPr indent="-292100" lvl="0" marL="457200" rtl="0" algn="l">
                        <a:spcBef>
                          <a:spcPts val="0"/>
                        </a:spcBef>
                        <a:spcAft>
                          <a:spcPts val="0"/>
                        </a:spcAft>
                        <a:buSzPts val="1000"/>
                        <a:buFont typeface="Poppins"/>
                        <a:buChar char="●"/>
                      </a:pPr>
                      <a:r>
                        <a:rPr lang="en-GB" sz="1000">
                          <a:latin typeface="Poppins"/>
                          <a:ea typeface="Poppins"/>
                          <a:cs typeface="Poppins"/>
                          <a:sym typeface="Poppins"/>
                        </a:rPr>
                        <a:t>Private Hire + Hackney Carriage Licence</a:t>
                      </a:r>
                      <a:endParaRPr sz="1000">
                        <a:latin typeface="Poppins"/>
                        <a:ea typeface="Poppins"/>
                        <a:cs typeface="Poppins"/>
                        <a:sym typeface="Poppins"/>
                      </a:endParaRPr>
                    </a:p>
                  </a:txBody>
                  <a:tcPr marT="91425" marB="91425" marR="91425" marL="91425"/>
                </a:tc>
              </a:tr>
              <a:tr h="630750">
                <a:tc>
                  <a:txBody>
                    <a:bodyPr/>
                    <a:lstStyle/>
                    <a:p>
                      <a:pPr indent="0" lvl="0" marL="0" rtl="0" algn="l">
                        <a:spcBef>
                          <a:spcPts val="0"/>
                        </a:spcBef>
                        <a:spcAft>
                          <a:spcPts val="0"/>
                        </a:spcAft>
                        <a:buNone/>
                      </a:pPr>
                      <a:r>
                        <a:rPr b="1" lang="en-GB" sz="1000">
                          <a:latin typeface="Poppins"/>
                          <a:ea typeface="Poppins"/>
                          <a:cs typeface="Poppins"/>
                          <a:sym typeface="Poppins"/>
                        </a:rPr>
                        <a:t>North Tyneside </a:t>
                      </a:r>
                      <a:endParaRPr b="1" sz="1000">
                        <a:latin typeface="Poppins"/>
                        <a:ea typeface="Poppins"/>
                        <a:cs typeface="Poppins"/>
                        <a:sym typeface="Poppins"/>
                      </a:endParaRPr>
                    </a:p>
                  </a:txBody>
                  <a:tcPr marT="91425" marB="91425" marR="91425" marL="91425" anchor="ctr"/>
                </a:tc>
                <a:tc>
                  <a:txBody>
                    <a:bodyPr/>
                    <a:lstStyle/>
                    <a:p>
                      <a:pPr indent="0" lvl="0" marL="0" rtl="0" algn="ctr">
                        <a:spcBef>
                          <a:spcPts val="0"/>
                        </a:spcBef>
                        <a:spcAft>
                          <a:spcPts val="0"/>
                        </a:spcAft>
                        <a:buNone/>
                      </a:pPr>
                      <a:r>
                        <a:t/>
                      </a:r>
                      <a:endParaRPr sz="1000">
                        <a:latin typeface="Poppins"/>
                        <a:ea typeface="Poppins"/>
                        <a:cs typeface="Poppins"/>
                        <a:sym typeface="Poppins"/>
                      </a:endParaRPr>
                    </a:p>
                    <a:p>
                      <a:pPr indent="0" lvl="0" marL="0" rtl="0" algn="ctr">
                        <a:spcBef>
                          <a:spcPts val="0"/>
                        </a:spcBef>
                        <a:spcAft>
                          <a:spcPts val="0"/>
                        </a:spcAft>
                        <a:buNone/>
                      </a:pPr>
                      <a:r>
                        <a:t/>
                      </a:r>
                      <a:endParaRPr sz="1000">
                        <a:latin typeface="Poppins"/>
                        <a:ea typeface="Poppins"/>
                        <a:cs typeface="Poppins"/>
                        <a:sym typeface="Poppins"/>
                      </a:endParaRPr>
                    </a:p>
                    <a:p>
                      <a:pPr indent="0" lvl="0" marL="0" rtl="0" algn="ctr">
                        <a:spcBef>
                          <a:spcPts val="0"/>
                        </a:spcBef>
                        <a:spcAft>
                          <a:spcPts val="0"/>
                        </a:spcAft>
                        <a:buNone/>
                      </a:pPr>
                      <a:r>
                        <a:rPr lang="en-GB" sz="1000">
                          <a:latin typeface="Poppins"/>
                          <a:ea typeface="Poppins"/>
                          <a:cs typeface="Poppins"/>
                          <a:sym typeface="Poppins"/>
                        </a:rPr>
                        <a:t>4</a:t>
                      </a:r>
                      <a:endParaRPr sz="1000">
                        <a:latin typeface="Poppins"/>
                        <a:ea typeface="Poppins"/>
                        <a:cs typeface="Poppins"/>
                        <a:sym typeface="Poppins"/>
                      </a:endParaRPr>
                    </a:p>
                  </a:txBody>
                  <a:tcPr marT="91425" marB="91425" marR="91425" marL="91425"/>
                </a:tc>
                <a:tc>
                  <a:txBody>
                    <a:bodyPr/>
                    <a:lstStyle/>
                    <a:p>
                      <a:pPr indent="-292100" lvl="0" marL="457200" rtl="0" algn="l">
                        <a:spcBef>
                          <a:spcPts val="0"/>
                        </a:spcBef>
                        <a:spcAft>
                          <a:spcPts val="0"/>
                        </a:spcAft>
                        <a:buSzPts val="1000"/>
                        <a:buFont typeface="Poppins"/>
                        <a:buChar char="●"/>
                      </a:pPr>
                      <a:r>
                        <a:rPr lang="en-GB" sz="1000">
                          <a:latin typeface="Poppins"/>
                          <a:ea typeface="Poppins"/>
                          <a:cs typeface="Poppins"/>
                          <a:sym typeface="Poppins"/>
                        </a:rPr>
                        <a:t>One Man Band (Private Hire)</a:t>
                      </a:r>
                      <a:br>
                        <a:rPr lang="en-GB" sz="1000">
                          <a:latin typeface="Poppins"/>
                          <a:ea typeface="Poppins"/>
                          <a:cs typeface="Poppins"/>
                          <a:sym typeface="Poppins"/>
                        </a:rPr>
                      </a:br>
                      <a:endParaRPr sz="1000">
                        <a:latin typeface="Poppins"/>
                        <a:ea typeface="Poppins"/>
                        <a:cs typeface="Poppins"/>
                        <a:sym typeface="Poppins"/>
                      </a:endParaRPr>
                    </a:p>
                    <a:p>
                      <a:pPr indent="-292100" lvl="0" marL="457200" rtl="0" algn="l">
                        <a:spcBef>
                          <a:spcPts val="0"/>
                        </a:spcBef>
                        <a:spcAft>
                          <a:spcPts val="0"/>
                        </a:spcAft>
                        <a:buSzPts val="1000"/>
                        <a:buFont typeface="Poppins"/>
                        <a:buChar char="●"/>
                      </a:pPr>
                      <a:r>
                        <a:rPr lang="en-GB" sz="1000">
                          <a:latin typeface="Poppins"/>
                          <a:ea typeface="Poppins"/>
                          <a:cs typeface="Poppins"/>
                          <a:sym typeface="Poppins"/>
                        </a:rPr>
                        <a:t>Hackney Carriage Licence</a:t>
                      </a:r>
                      <a:br>
                        <a:rPr lang="en-GB" sz="1000">
                          <a:latin typeface="Poppins"/>
                          <a:ea typeface="Poppins"/>
                          <a:cs typeface="Poppins"/>
                          <a:sym typeface="Poppins"/>
                        </a:rPr>
                      </a:br>
                      <a:endParaRPr sz="1000">
                        <a:latin typeface="Poppins"/>
                        <a:ea typeface="Poppins"/>
                        <a:cs typeface="Poppins"/>
                        <a:sym typeface="Poppins"/>
                      </a:endParaRPr>
                    </a:p>
                    <a:p>
                      <a:pPr indent="-292100" lvl="0" marL="457200" rtl="0" algn="l">
                        <a:spcBef>
                          <a:spcPts val="0"/>
                        </a:spcBef>
                        <a:spcAft>
                          <a:spcPts val="0"/>
                        </a:spcAft>
                        <a:buSzPts val="1000"/>
                        <a:buFont typeface="Poppins"/>
                        <a:buChar char="●"/>
                      </a:pPr>
                      <a:r>
                        <a:rPr lang="en-GB" sz="1000">
                          <a:latin typeface="Poppins"/>
                          <a:ea typeface="Poppins"/>
                          <a:cs typeface="Poppins"/>
                          <a:sym typeface="Poppins"/>
                        </a:rPr>
                        <a:t>Private Hire + Hackney Carriage Licence</a:t>
                      </a:r>
                      <a:br>
                        <a:rPr lang="en-GB" sz="1000">
                          <a:latin typeface="Poppins"/>
                          <a:ea typeface="Poppins"/>
                          <a:cs typeface="Poppins"/>
                          <a:sym typeface="Poppins"/>
                        </a:rPr>
                      </a:br>
                      <a:endParaRPr sz="1000">
                        <a:latin typeface="Poppins"/>
                        <a:ea typeface="Poppins"/>
                        <a:cs typeface="Poppins"/>
                        <a:sym typeface="Poppins"/>
                      </a:endParaRPr>
                    </a:p>
                    <a:p>
                      <a:pPr indent="-292100" lvl="0" marL="457200" rtl="0" algn="l">
                        <a:spcBef>
                          <a:spcPts val="0"/>
                        </a:spcBef>
                        <a:spcAft>
                          <a:spcPts val="0"/>
                        </a:spcAft>
                        <a:buSzPts val="1000"/>
                        <a:buFont typeface="Poppins"/>
                        <a:buChar char="●"/>
                      </a:pPr>
                      <a:r>
                        <a:rPr lang="en-GB" sz="1000">
                          <a:latin typeface="Poppins"/>
                          <a:ea typeface="Poppins"/>
                          <a:cs typeface="Poppins"/>
                          <a:sym typeface="Poppins"/>
                        </a:rPr>
                        <a:t>Private Hire Licence</a:t>
                      </a:r>
                      <a:br>
                        <a:rPr lang="en-GB" sz="1000">
                          <a:latin typeface="Poppins"/>
                          <a:ea typeface="Poppins"/>
                          <a:cs typeface="Poppins"/>
                          <a:sym typeface="Poppins"/>
                        </a:rPr>
                      </a:br>
                      <a:endParaRPr sz="1000">
                        <a:latin typeface="Poppins"/>
                        <a:ea typeface="Poppins"/>
                        <a:cs typeface="Poppins"/>
                        <a:sym typeface="Poppins"/>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3282BD6B1D2A4D82758F12C4AFBF26" ma:contentTypeVersion="14" ma:contentTypeDescription="Create a new document." ma:contentTypeScope="" ma:versionID="cff09ed85a05847339a5e78e260e4121">
  <xsd:schema xmlns:xsd="http://www.w3.org/2001/XMLSchema" xmlns:xs="http://www.w3.org/2001/XMLSchema" xmlns:p="http://schemas.microsoft.com/office/2006/metadata/properties" xmlns:ns2="40a64eba-8aa6-44af-b526-51966b8ea402" xmlns:ns3="894b2f58-d0b0-4548-a302-6752fc677cf2" targetNamespace="http://schemas.microsoft.com/office/2006/metadata/properties" ma:root="true" ma:fieldsID="7f42bbd14593de6bdc4981d7633fd9e7" ns2:_="" ns3:_="">
    <xsd:import namespace="40a64eba-8aa6-44af-b526-51966b8ea402"/>
    <xsd:import namespace="894b2f58-d0b0-4548-a302-6752fc677cf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Council" minOccurs="0"/>
                <xsd:element ref="ns2:MediaServiceOCR"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a64eba-8aa6-44af-b526-51966b8ea40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fe463ed-b70e-4b8a-81be-bcdfa2e26c7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ouncil" ma:index="16" nillable="true" ma:displayName="Council" ma:format="Dropdown" ma:internalName="Council">
      <xsd:simpleType>
        <xsd:restriction base="dms:Choice">
          <xsd:enumeration value="Rushmoor"/>
          <xsd:enumeration value="North Tyneside"/>
          <xsd:enumeration value="Basingstoke &amp; Deane / Hart"/>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4b2f58-d0b0-4548-a302-6752fc677cf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a94f08e-64d0-4de1-87d2-7d2a506266b7}" ma:internalName="TaxCatchAll" ma:showField="CatchAllData" ma:web="894b2f58-d0b0-4548-a302-6752fc677cf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b2f58-d0b0-4548-a302-6752fc677cf2" xsi:nil="true"/>
    <Council xmlns="40a64eba-8aa6-44af-b526-51966b8ea402" xsi:nil="true"/>
    <lcf76f155ced4ddcb4097134ff3c332f xmlns="40a64eba-8aa6-44af-b526-51966b8ea40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FE3D89-4AA3-4A45-B1EF-80C9D6077247}"/>
</file>

<file path=customXml/itemProps2.xml><?xml version="1.0" encoding="utf-8"?>
<ds:datastoreItem xmlns:ds="http://schemas.openxmlformats.org/officeDocument/2006/customXml" ds:itemID="{166023D9-AB18-4F8C-99D7-CCBFEAA86E19}"/>
</file>

<file path=customXml/itemProps3.xml><?xml version="1.0" encoding="utf-8"?>
<ds:datastoreItem xmlns:ds="http://schemas.openxmlformats.org/officeDocument/2006/customXml" ds:itemID="{DC7C1829-ACB8-4946-90F1-6EDBD02E5B3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0x010100183282BD6B1D2A4D82758F12C4AFBF26</vt:lpwstr>
  </property>
</Properties>
</file>